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8" r:id="rId11"/>
    <p:sldId id="269" r:id="rId12"/>
    <p:sldId id="270" r:id="rId13"/>
    <p:sldId id="281" r:id="rId14"/>
    <p:sldId id="271" r:id="rId15"/>
    <p:sldId id="272" r:id="rId16"/>
    <p:sldId id="282" r:id="rId17"/>
    <p:sldId id="284" r:id="rId18"/>
    <p:sldId id="274" r:id="rId19"/>
    <p:sldId id="260" r:id="rId20"/>
  </p:sldIdLst>
  <p:sldSz cx="9144000" cy="6858000" type="screen4x3"/>
  <p:notesSz cx="6858000" cy="91440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2"/>
              <a:buNone/>
            </a:pPr>
            <a:endParaRPr lang="en-US" altLang="en-US" sz="3200">
              <a:solidFill>
                <a:srgbClr val="595959"/>
              </a:solidFill>
              <a:latin typeface="News Gothic M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90BCD-555E-49CF-A2C8-9530FBE20CB0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24692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93A49-D460-4A10-B61A-FB938D337A6B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92992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25B2C-51BF-4E8A-A115-6D2B43C4049E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787962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E9A87-6528-41A0-B121-18BF1FEA8971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76927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A2166-A858-4355-A062-DE8E50C60FEB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87080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F7270-CBA6-48CA-883F-078A47644FB3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17348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1C3E6-0CEE-43FC-903F-0F0770BE1F6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87301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8ECC506-FC75-4098-8B3E-89324396EDE0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59121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3FF09-4556-4875-B707-2E94DD9F4B2A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1390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D950E-911C-4F2F-87D1-2796D6899F8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71699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6DFF0-1001-467A-A628-0D4CDA18CAB2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93122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5CE6D-CA50-46CA-A846-A318180A8804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75233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E41D3-C81F-4BD5-B327-E461D1BE0A2B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0514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461A1-B381-4C78-BAF3-258EB0EBEA97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97643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text styles</a:t>
            </a:r>
          </a:p>
          <a:p>
            <a:pPr lvl="1"/>
            <a:r>
              <a:rPr lang="en-CA" altLang="en-US" smtClean="0"/>
              <a:t>Second level</a:t>
            </a:r>
          </a:p>
          <a:p>
            <a:pPr lvl="2"/>
            <a:r>
              <a:rPr lang="en-CA" altLang="en-US" smtClean="0"/>
              <a:t>Third level</a:t>
            </a:r>
          </a:p>
          <a:p>
            <a:pPr lvl="3"/>
            <a:r>
              <a:rPr lang="en-CA" altLang="en-US" smtClean="0"/>
              <a:t>Fourth level</a:t>
            </a:r>
          </a:p>
          <a:p>
            <a:pPr lvl="4"/>
            <a:r>
              <a:rPr lang="en-CA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A60D8C7-BEAE-400D-99D9-47FB600EF584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2"/>
        <a:buChar char=""/>
        <a:defRPr sz="2400" kern="1200">
          <a:solidFill>
            <a:srgbClr val="595959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2"/>
        <a:buChar char=""/>
        <a:defRPr sz="2200" kern="1200">
          <a:solidFill>
            <a:srgbClr val="595959"/>
          </a:solidFill>
          <a:latin typeface="+mn-lt"/>
          <a:ea typeface="ＭＳ Ｐゴシック" charset="-128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2"/>
        <a:buChar char=""/>
        <a:defRPr sz="2000"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2"/>
        <a:buChar char=""/>
        <a:defRPr sz="2000"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2"/>
        <a:buChar char=""/>
        <a:defRPr sz="2000"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924944"/>
            <a:ext cx="7772400" cy="1143000"/>
          </a:xfrm>
        </p:spPr>
        <p:txBody>
          <a:bodyPr>
            <a:noAutofit/>
          </a:bodyPr>
          <a:lstStyle/>
          <a:p>
            <a:pPr>
              <a:buClr>
                <a:srgbClr val="6FB7D7"/>
              </a:buClr>
              <a:buFont typeface="Wingdings 2" charset="2"/>
              <a:buNone/>
            </a:pPr>
            <a:r>
              <a:rPr lang="en-US" altLang="en-US" sz="5400" b="1" dirty="0" err="1" smtClean="0">
                <a:ea typeface="ＭＳ Ｐゴシック" charset="-128"/>
              </a:rPr>
              <a:t>Stelly’s</a:t>
            </a:r>
            <a:r>
              <a:rPr lang="en-US" altLang="en-US" sz="5400" b="1" dirty="0" smtClean="0">
                <a:ea typeface="ＭＳ Ｐゴシック" charset="-128"/>
              </a:rPr>
              <a:t> </a:t>
            </a:r>
            <a:br>
              <a:rPr lang="en-US" altLang="en-US" sz="5400" b="1" dirty="0" smtClean="0">
                <a:ea typeface="ＭＳ Ｐゴシック" charset="-128"/>
              </a:rPr>
            </a:br>
            <a:r>
              <a:rPr lang="en-US" altLang="en-US" sz="5400" b="1" dirty="0" smtClean="0">
                <a:ea typeface="ＭＳ Ｐゴシック" charset="-128"/>
              </a:rPr>
              <a:t>Teaching Kitchen</a:t>
            </a:r>
            <a:br>
              <a:rPr lang="en-US" altLang="en-US" sz="5400" b="1" dirty="0" smtClean="0">
                <a:ea typeface="ＭＳ Ｐゴシック" charset="-128"/>
              </a:rPr>
            </a:br>
            <a:r>
              <a:rPr lang="en-US" altLang="en-US" sz="5400" b="1" dirty="0" smtClean="0">
                <a:ea typeface="ＭＳ Ｐゴシック" charset="-128"/>
              </a:rPr>
              <a:t>Cleaning </a:t>
            </a:r>
            <a:r>
              <a:rPr lang="en-US" altLang="en-US" sz="5400" b="1" dirty="0" smtClean="0">
                <a:ea typeface="ＭＳ Ｐゴシック" charset="-128"/>
              </a:rPr>
              <a:t>101</a:t>
            </a:r>
            <a:endParaRPr lang="en-CA" altLang="en-US" sz="5400" b="1" dirty="0" smtClean="0">
              <a:ea typeface="ＭＳ Ｐゴシック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22388" y="3298825"/>
            <a:ext cx="6499225" cy="917575"/>
          </a:xfrm>
        </p:spPr>
        <p:txBody>
          <a:bodyPr/>
          <a:lstStyle/>
          <a:p>
            <a:pPr>
              <a:buClr>
                <a:srgbClr val="6FB7D7"/>
              </a:buClr>
              <a:buFont typeface="Wingdings 2" charset="2"/>
              <a:buNone/>
            </a:pPr>
            <a:endParaRPr lang="en-CA" altLang="en-US" dirty="0" smtClean="0">
              <a:solidFill>
                <a:srgbClr val="898989"/>
              </a:solidFill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Filling </a:t>
            </a:r>
            <a:r>
              <a:rPr lang="en-US" altLang="en-US" b="1" dirty="0" smtClean="0"/>
              <a:t>up continued…</a:t>
            </a:r>
            <a:endParaRPr lang="en-CA" altLang="en-US" b="1" dirty="0" smtClean="0"/>
          </a:p>
        </p:txBody>
      </p:sp>
      <p:pic>
        <p:nvPicPr>
          <p:cNvPr id="31747" name="Picture 4" descr="Picture 197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0" y="1981200"/>
            <a:ext cx="3086100" cy="4114800"/>
          </a:xfrm>
          <a:noFill/>
        </p:spPr>
      </p:pic>
      <p:sp>
        <p:nvSpPr>
          <p:cNvPr id="2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600" dirty="0" smtClean="0"/>
              <a:t>Turn water on.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 smtClean="0"/>
              <a:t>Check valves.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 smtClean="0"/>
              <a:t>Place </a:t>
            </a:r>
            <a:r>
              <a:rPr lang="en-US" altLang="en-US" sz="2600" dirty="0" smtClean="0"/>
              <a:t>bucket or bottle under appropriate hose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 smtClean="0"/>
              <a:t>Push button and portion cleanser</a:t>
            </a:r>
            <a:endParaRPr lang="en-CA" alt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206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Commercial Dishwasher</a:t>
            </a:r>
            <a:endParaRPr lang="en-CA" altLang="en-US" b="1" dirty="0" smtClean="0"/>
          </a:p>
        </p:txBody>
      </p:sp>
      <p:pic>
        <p:nvPicPr>
          <p:cNvPr id="32771" name="Picture 4" descr="Picture 215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sp>
        <p:nvSpPr>
          <p:cNvPr id="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028256" cy="41148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4400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4400" dirty="0" smtClean="0">
                <a:solidFill>
                  <a:srgbClr val="FF0000"/>
                </a:solidFill>
              </a:rPr>
              <a:t>#1</a:t>
            </a:r>
            <a:r>
              <a:rPr lang="en-US" altLang="en-US" sz="2800" dirty="0" smtClean="0"/>
              <a:t> </a:t>
            </a:r>
            <a:r>
              <a:rPr lang="en-US" altLang="en-US" dirty="0" smtClean="0"/>
              <a:t>Scrape food scraps off       </a:t>
            </a:r>
            <a:r>
              <a:rPr lang="en-US" altLang="en-US" dirty="0" smtClean="0"/>
              <a:t>bowls, plates, </a:t>
            </a:r>
            <a:r>
              <a:rPr lang="en-US" altLang="en-US" dirty="0" smtClean="0"/>
              <a:t>utensils,…</a:t>
            </a:r>
            <a:endParaRPr lang="en-US" altLang="en-US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4400" dirty="0" smtClean="0">
                <a:solidFill>
                  <a:srgbClr val="FF0000"/>
                </a:solidFill>
              </a:rPr>
              <a:t>#2</a:t>
            </a:r>
            <a:r>
              <a:rPr lang="en-US" altLang="en-US" sz="4400" dirty="0"/>
              <a:t> </a:t>
            </a:r>
            <a:r>
              <a:rPr lang="en-US" altLang="en-US" dirty="0" smtClean="0"/>
              <a:t>Sort  dishes for efficient cleaning and loading of dishwasher racks</a:t>
            </a:r>
            <a:endParaRPr lang="en-CA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Preparation – </a:t>
            </a:r>
            <a:r>
              <a:rPr lang="en-US" altLang="en-US" b="1" dirty="0" smtClean="0"/>
              <a:t>Presoak </a:t>
            </a:r>
            <a:endParaRPr lang="en-CA" altLang="en-US" b="1" dirty="0" smtClean="0"/>
          </a:p>
        </p:txBody>
      </p:sp>
      <p:pic>
        <p:nvPicPr>
          <p:cNvPr id="33795" name="Picture 4" descr="Picture 169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0" y="1981200"/>
            <a:ext cx="3086100" cy="4114800"/>
          </a:xfrm>
          <a:noFill/>
        </p:spPr>
      </p:pic>
      <p:sp>
        <p:nvSpPr>
          <p:cNvPr id="3379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4400" dirty="0" smtClean="0">
                <a:solidFill>
                  <a:srgbClr val="FF0000"/>
                </a:solidFill>
              </a:rPr>
              <a:t>#3</a:t>
            </a:r>
            <a:r>
              <a:rPr lang="en-US" altLang="en-US" sz="3200" dirty="0" smtClean="0"/>
              <a:t> </a:t>
            </a:r>
            <a:r>
              <a:rPr lang="en-US" altLang="en-US" dirty="0" smtClean="0"/>
              <a:t>Presoak pans and utensils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Use presoaking cleanser</a:t>
            </a:r>
            <a:endParaRPr lang="en-US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Recommend use of gloves </a:t>
            </a:r>
            <a:r>
              <a:rPr lang="en-US" altLang="en-US" dirty="0" smtClean="0"/>
              <a:t>for prolonged </a:t>
            </a:r>
            <a:r>
              <a:rPr lang="en-US" altLang="en-US" dirty="0" smtClean="0"/>
              <a:t>contact</a:t>
            </a:r>
            <a:endParaRPr lang="en-US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This is a corrosive substance!</a:t>
            </a:r>
            <a:r>
              <a:rPr lang="en-CA" altLang="en-US" sz="2600" dirty="0"/>
              <a:t> 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589240"/>
            <a:ext cx="1019175" cy="100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Preparation – </a:t>
            </a:r>
            <a:r>
              <a:rPr lang="en-US" altLang="en-US" b="1" dirty="0" smtClean="0"/>
              <a:t>Presoak </a:t>
            </a:r>
            <a:endParaRPr lang="en-CA" altLang="en-US" b="1" dirty="0" smtClean="0"/>
          </a:p>
        </p:txBody>
      </p:sp>
      <p:pic>
        <p:nvPicPr>
          <p:cNvPr id="34819" name="Picture 4" descr="Picture 169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0" y="1981200"/>
            <a:ext cx="3086100" cy="4114800"/>
          </a:xfrm>
          <a:noFill/>
        </p:spPr>
      </p:pic>
      <p:sp>
        <p:nvSpPr>
          <p:cNvPr id="2867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404040"/>
                </a:solidFill>
              </a:rPr>
              <a:t>Fill presoaking </a:t>
            </a:r>
            <a:r>
              <a:rPr lang="en-US" altLang="en-US" dirty="0" smtClean="0">
                <a:solidFill>
                  <a:srgbClr val="404040"/>
                </a:solidFill>
              </a:rPr>
              <a:t>buckets with HOT water and 15 ml of powder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404040"/>
                </a:solidFill>
              </a:rPr>
              <a:t>Fill </a:t>
            </a:r>
            <a:r>
              <a:rPr lang="en-US" altLang="en-US" dirty="0" smtClean="0">
                <a:solidFill>
                  <a:srgbClr val="404040"/>
                </a:solidFill>
              </a:rPr>
              <a:t>cooking pot </a:t>
            </a:r>
            <a:r>
              <a:rPr lang="en-US" altLang="en-US" dirty="0" smtClean="0">
                <a:solidFill>
                  <a:srgbClr val="404040"/>
                </a:solidFill>
              </a:rPr>
              <a:t>or </a:t>
            </a:r>
            <a:r>
              <a:rPr lang="en-US" altLang="en-US" dirty="0" smtClean="0">
                <a:solidFill>
                  <a:srgbClr val="404040"/>
                </a:solidFill>
              </a:rPr>
              <a:t>hotel </a:t>
            </a:r>
            <a:r>
              <a:rPr lang="en-US" altLang="en-US" dirty="0" smtClean="0">
                <a:solidFill>
                  <a:srgbClr val="404040"/>
                </a:solidFill>
              </a:rPr>
              <a:t>pan with hot water and 5 ml of </a:t>
            </a:r>
            <a:r>
              <a:rPr lang="en-US" altLang="en-US" dirty="0" smtClean="0">
                <a:solidFill>
                  <a:srgbClr val="404040"/>
                </a:solidFill>
              </a:rPr>
              <a:t>powder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404040"/>
                </a:solidFill>
              </a:rPr>
              <a:t>Soak  </a:t>
            </a:r>
            <a:endParaRPr lang="en-US" altLang="en-US" dirty="0" smtClean="0">
              <a:solidFill>
                <a:srgbClr val="40404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CA" altLang="en-US" b="1" dirty="0" smtClean="0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Sharps</a:t>
            </a:r>
            <a:r>
              <a:rPr lang="en-US" altLang="en-US" dirty="0" smtClean="0"/>
              <a:t> </a:t>
            </a:r>
            <a:endParaRPr lang="en-CA" altLang="en-US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/>
              <a:t>Place sharp objects in the red bucket</a:t>
            </a:r>
          </a:p>
          <a:p>
            <a:pPr eaLnBrk="1" hangingPunct="1"/>
            <a:r>
              <a:rPr lang="en-US" altLang="en-US" dirty="0" smtClean="0"/>
              <a:t>Knives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Food Processor </a:t>
            </a:r>
            <a:r>
              <a:rPr lang="en-US" altLang="en-US" dirty="0" smtClean="0"/>
              <a:t>Blades</a:t>
            </a:r>
          </a:p>
          <a:p>
            <a:pPr eaLnBrk="1" hangingPunct="1"/>
            <a:r>
              <a:rPr lang="en-US" altLang="en-US" dirty="0" smtClean="0"/>
              <a:t>Utensils (peelers…)</a:t>
            </a:r>
          </a:p>
          <a:p>
            <a:pPr eaLnBrk="1" hangingPunct="1"/>
            <a:r>
              <a:rPr lang="en-US" altLang="en-US" dirty="0" smtClean="0"/>
              <a:t>Can lids</a:t>
            </a:r>
            <a:endParaRPr lang="en-US" altLang="en-US" dirty="0" smtClean="0"/>
          </a:p>
          <a:p>
            <a:pPr eaLnBrk="1" hangingPunct="1"/>
            <a:endParaRPr lang="en-US" altLang="en-US" sz="2800" dirty="0" smtClean="0"/>
          </a:p>
          <a:p>
            <a:pPr eaLnBrk="1" hangingPunct="1"/>
            <a:endParaRPr lang="en-CA" altLang="en-US" sz="2800" dirty="0" smtClean="0"/>
          </a:p>
        </p:txBody>
      </p:sp>
      <p:pic>
        <p:nvPicPr>
          <p:cNvPr id="35844" name="Picture 4" descr="Picture 17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Clean the Dishes</a:t>
            </a:r>
            <a:endParaRPr lang="en-CA" altLang="en-US" b="1" dirty="0" smtClean="0"/>
          </a:p>
        </p:txBody>
      </p:sp>
      <p:pic>
        <p:nvPicPr>
          <p:cNvPr id="36867" name="Picture 4" descr="Picture 17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sp>
        <p:nvSpPr>
          <p:cNvPr id="3686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981200"/>
            <a:ext cx="3429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</a:rPr>
              <a:t>#4</a:t>
            </a:r>
            <a:r>
              <a:rPr lang="en-US" altLang="en-US" sz="4400" dirty="0" smtClean="0"/>
              <a:t> </a:t>
            </a:r>
            <a:r>
              <a:rPr lang="en-US" altLang="en-US" dirty="0" smtClean="0"/>
              <a:t>Rinse and scrub</a:t>
            </a:r>
            <a:endParaRPr lang="en-US" altLang="en-US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200" b="1" dirty="0" smtClean="0">
                <a:latin typeface="Arial" charset="0"/>
              </a:rPr>
              <a:t>  NO Garburator! </a:t>
            </a:r>
          </a:p>
          <a:p>
            <a:pPr eaLnBrk="1" hangingPunct="1">
              <a:lnSpc>
                <a:spcPts val="2400"/>
              </a:lnSpc>
            </a:pPr>
            <a:r>
              <a:rPr lang="en-US" altLang="en-US" dirty="0" smtClean="0">
                <a:latin typeface="Arial" charset="0"/>
              </a:rPr>
              <a:t>All equipment must be scrubbed clean before running through the dishwasher</a:t>
            </a:r>
          </a:p>
          <a:p>
            <a:pPr eaLnBrk="1" hangingPunct="1">
              <a:lnSpc>
                <a:spcPts val="2400"/>
              </a:lnSpc>
            </a:pPr>
            <a:r>
              <a:rPr lang="en-US" altLang="en-US" dirty="0" smtClean="0">
                <a:latin typeface="Arial" charset="0"/>
              </a:rPr>
              <a:t>Rinse using sprayer</a:t>
            </a:r>
          </a:p>
          <a:p>
            <a:pPr eaLnBrk="1" hangingPunct="1">
              <a:lnSpc>
                <a:spcPts val="2400"/>
              </a:lnSpc>
            </a:pPr>
            <a:r>
              <a:rPr lang="en-US" altLang="en-US" dirty="0" smtClean="0">
                <a:latin typeface="Arial" charset="0"/>
              </a:rPr>
              <a:t>Food scraps are caught in drainer</a:t>
            </a:r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/>
            <a:r>
              <a:rPr lang="en-US" altLang="en-US" b="1" dirty="0" smtClean="0"/>
              <a:t>Entrée Sink - Cleaning</a:t>
            </a:r>
            <a:endParaRPr lang="en-CA" altLang="en-US" b="1" dirty="0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1817440"/>
            <a:ext cx="3810000" cy="504056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b="1" dirty="0" smtClean="0"/>
              <a:t>Double </a:t>
            </a:r>
            <a:r>
              <a:rPr lang="en-US" altLang="en-US" b="1" dirty="0" smtClean="0"/>
              <a:t>sink- </a:t>
            </a:r>
            <a:r>
              <a:rPr lang="en-US" altLang="en-US" dirty="0" smtClean="0"/>
              <a:t>for rinsing meat, cleaning </a:t>
            </a:r>
            <a:r>
              <a:rPr lang="en-US" altLang="en-US" dirty="0" smtClean="0"/>
              <a:t>pots, draining pasta</a:t>
            </a:r>
            <a:endParaRPr lang="en-US" alt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b="1" dirty="0" smtClean="0"/>
              <a:t>Small right sink -</a:t>
            </a:r>
            <a:r>
              <a:rPr lang="en-US" altLang="en-US" dirty="0" smtClean="0"/>
              <a:t> hand </a:t>
            </a:r>
            <a:r>
              <a:rPr lang="en-US" altLang="en-US" dirty="0" smtClean="0"/>
              <a:t>washing </a:t>
            </a:r>
            <a:endParaRPr lang="en-US" alt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dirty="0" smtClean="0"/>
              <a:t>Cleaning rags in the cupboard above the small sink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 smtClean="0"/>
              <a:t>Cleaning soap in squeeze bottle on tray to the right of the rag cupboard</a:t>
            </a:r>
            <a:endParaRPr lang="en-US" alt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dirty="0" smtClean="0"/>
              <a:t>Cleaning buckets on floor to the left</a:t>
            </a:r>
          </a:p>
          <a:p>
            <a:pPr eaLnBrk="1" hangingPunct="1">
              <a:lnSpc>
                <a:spcPct val="80000"/>
              </a:lnSpc>
            </a:pPr>
            <a:endParaRPr lang="en-US" altLang="en-US" sz="2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CA" altLang="en-US" sz="2200" dirty="0" smtClean="0"/>
          </a:p>
        </p:txBody>
      </p:sp>
      <p:pic>
        <p:nvPicPr>
          <p:cNvPr id="37892" name="ClipArt Placeholder 5" descr="entree sink.jpg"/>
          <p:cNvPicPr>
            <a:picLocks noGrp="1" noChangeAspect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514600"/>
            <a:ext cx="3759200" cy="281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/>
            <a:r>
              <a:rPr lang="en-US" altLang="en-US" b="1" dirty="0" smtClean="0"/>
              <a:t>Hand </a:t>
            </a:r>
            <a:r>
              <a:rPr lang="en-US" altLang="en-US" b="1" dirty="0" smtClean="0"/>
              <a:t>Washing Sink</a:t>
            </a:r>
            <a:endParaRPr lang="en-CA" altLang="en-US" b="1" dirty="0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Hand </a:t>
            </a:r>
            <a:r>
              <a:rPr lang="en-US" altLang="en-US" dirty="0" smtClean="0"/>
              <a:t>soap on wall</a:t>
            </a:r>
          </a:p>
          <a:p>
            <a:pPr eaLnBrk="1" hangingPunct="1"/>
            <a:r>
              <a:rPr lang="en-US" altLang="en-US" dirty="0" smtClean="0"/>
              <a:t>Paper </a:t>
            </a:r>
            <a:r>
              <a:rPr lang="en-US" altLang="en-US" dirty="0" smtClean="0"/>
              <a:t>towels</a:t>
            </a:r>
          </a:p>
          <a:p>
            <a:pPr eaLnBrk="1" hangingPunct="1"/>
            <a:r>
              <a:rPr lang="en-US" altLang="en-US" dirty="0" smtClean="0"/>
              <a:t>Squeeze bottle of pot and pan soap for cleaning work stations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Compost bucket under the sink</a:t>
            </a:r>
          </a:p>
          <a:p>
            <a:pPr eaLnBrk="1" hangingPunct="1"/>
            <a:r>
              <a:rPr lang="en-US" altLang="en-US" dirty="0" smtClean="0"/>
              <a:t>Garbage container  </a:t>
            </a:r>
            <a:endParaRPr lang="en-US" altLang="en-US" dirty="0" smtClean="0"/>
          </a:p>
          <a:p>
            <a:pPr eaLnBrk="1" hangingPunct="1">
              <a:buFontTx/>
              <a:buNone/>
            </a:pPr>
            <a:endParaRPr lang="en-CA" altLang="en-US" sz="2800" dirty="0" smtClean="0"/>
          </a:p>
        </p:txBody>
      </p:sp>
      <p:pic>
        <p:nvPicPr>
          <p:cNvPr id="40964" name="ClipArt Placeholder 6" descr="Entree hand wash sink.jpg"/>
          <p:cNvPicPr>
            <a:picLocks noGrp="1" noChangeAspect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0313" y="1981200"/>
            <a:ext cx="2720975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/>
            <a:r>
              <a:rPr lang="en-US" altLang="en-US" b="1" dirty="0" smtClean="0"/>
              <a:t>Cleaning Buckets </a:t>
            </a:r>
            <a:endParaRPr lang="en-CA" altLang="en-US" b="1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844824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Buckets for cleaning work stations are never used for food</a:t>
            </a:r>
          </a:p>
          <a:p>
            <a:pPr eaLnBrk="1" hangingPunct="1"/>
            <a:r>
              <a:rPr lang="en-US" altLang="en-US" dirty="0" smtClean="0"/>
              <a:t>Fill half full with hot water and a squirt of pot and pan soap (concentrated)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Change water as frequently as needed – hot and soapy!</a:t>
            </a:r>
            <a:endParaRPr lang="en-US" altLang="en-US" dirty="0" smtClean="0">
              <a:solidFill>
                <a:srgbClr val="008000"/>
              </a:solidFill>
            </a:endParaRPr>
          </a:p>
        </p:txBody>
      </p:sp>
      <p:pic>
        <p:nvPicPr>
          <p:cNvPr id="6" name="Picture 6" descr="Picture 14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altLang="en-US" b="1" dirty="0" smtClean="0"/>
              <a:t>Work Station Cleaning </a:t>
            </a:r>
            <a:r>
              <a:rPr lang="en-US" altLang="en-US" b="1" dirty="0" smtClean="0"/>
              <a:t>101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916832"/>
            <a:ext cx="4038600" cy="5157192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dirty="0" smtClean="0"/>
              <a:t>Use a clean rag and hot, soapy water</a:t>
            </a:r>
          </a:p>
          <a:p>
            <a:pPr eaLnBrk="1" hangingPunct="1"/>
            <a:r>
              <a:rPr lang="en-CA" altLang="en-US" dirty="0" smtClean="0"/>
              <a:t>Wash all food particles and grease off all surfaces</a:t>
            </a:r>
          </a:p>
          <a:p>
            <a:pPr eaLnBrk="1" hangingPunct="1"/>
            <a:r>
              <a:rPr lang="en-CA" altLang="en-US" dirty="0" smtClean="0"/>
              <a:t>Rinse and wring out rag and wipe surface again (no puddles or soap left behind)</a:t>
            </a:r>
          </a:p>
          <a:p>
            <a:pPr eaLnBrk="1" hangingPunct="1"/>
            <a:r>
              <a:rPr lang="en-CA" altLang="en-US" dirty="0" smtClean="0"/>
              <a:t>Sanitize – spray with D10</a:t>
            </a:r>
            <a:endParaRPr lang="en-CA" altLang="en-US" dirty="0" smtClean="0"/>
          </a:p>
        </p:txBody>
      </p:sp>
      <p:pic>
        <p:nvPicPr>
          <p:cNvPr id="45060" name="ClipArt Placeholder 9" descr="Cleaners bottle.jpg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4263" y="1981200"/>
            <a:ext cx="3317875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Custodial Cupboard </a:t>
            </a:r>
            <a:endParaRPr lang="en-CA" altLang="en-US" b="1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038600" cy="457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mtClean="0"/>
              <a:t>Chemical Storage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Floor, Pots + pans, Sanitizer, Degreaser cleaners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Floor Cleaner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Mop, bucket,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Broom, dustpan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Ladder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Extra cleaning pads</a:t>
            </a:r>
          </a:p>
          <a:p>
            <a:pPr eaLnBrk="1" hangingPunct="1">
              <a:lnSpc>
                <a:spcPct val="80000"/>
              </a:lnSpc>
            </a:pPr>
            <a:endParaRPr lang="en-CA" altLang="en-US" smtClean="0"/>
          </a:p>
        </p:txBody>
      </p:sp>
      <p:pic>
        <p:nvPicPr>
          <p:cNvPr id="17412" name="ClipArt Placeholder 7" descr="custodial.jpg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006600"/>
            <a:ext cx="3048000" cy="406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Custodial Cupboard  </a:t>
            </a:r>
            <a:endParaRPr lang="en-CA" alt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Storage for all types of cleaning equipment and cleaners</a:t>
            </a:r>
          </a:p>
          <a:p>
            <a:pPr eaLnBrk="1" hangingPunct="1"/>
            <a:r>
              <a:rPr lang="en-US" altLang="en-US" sz="2800" smtClean="0"/>
              <a:t> What do you see?</a:t>
            </a:r>
          </a:p>
          <a:p>
            <a:pPr eaLnBrk="1" hangingPunct="1"/>
            <a:endParaRPr lang="en-US" altLang="en-US" sz="2800" smtClean="0"/>
          </a:p>
        </p:txBody>
      </p:sp>
      <p:pic>
        <p:nvPicPr>
          <p:cNvPr id="18436" name="ClipArt Placeholder 5" descr="broom.jpg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006600"/>
            <a:ext cx="3048000" cy="406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Floor Bucket + Mop</a:t>
            </a:r>
          </a:p>
        </p:txBody>
      </p:sp>
      <p:pic>
        <p:nvPicPr>
          <p:cNvPr id="19459" name="ClipArt Placeholder 4" descr="mop.jpg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840" y="1988840"/>
            <a:ext cx="3048000" cy="406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Sweeping </a:t>
            </a:r>
            <a:r>
              <a:rPr lang="en-US" altLang="en-US" b="1" dirty="0" smtClean="0"/>
              <a:t>Anyone?</a:t>
            </a:r>
            <a:endParaRPr lang="en-CA" altLang="en-US" b="1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Whoops, </a:t>
            </a:r>
            <a:r>
              <a:rPr lang="en-US" altLang="en-US" sz="2800" dirty="0" smtClean="0"/>
              <a:t>I made a mess of the </a:t>
            </a:r>
            <a:r>
              <a:rPr lang="en-US" altLang="en-US" sz="2800" dirty="0" smtClean="0"/>
              <a:t>Floor</a:t>
            </a:r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Use </a:t>
            </a:r>
            <a:r>
              <a:rPr lang="en-US" altLang="en-US" sz="2800" dirty="0" smtClean="0"/>
              <a:t>a broom </a:t>
            </a:r>
            <a:r>
              <a:rPr lang="en-US" altLang="en-US" sz="2800" dirty="0" smtClean="0"/>
              <a:t>and a </a:t>
            </a:r>
            <a:r>
              <a:rPr lang="en-US" altLang="en-US" sz="2800" dirty="0" smtClean="0"/>
              <a:t>dust pan</a:t>
            </a:r>
            <a:endParaRPr lang="en-CA" altLang="en-US" sz="2800" dirty="0" smtClean="0"/>
          </a:p>
        </p:txBody>
      </p:sp>
      <p:pic>
        <p:nvPicPr>
          <p:cNvPr id="20484" name="Picture 4" descr="Picture 18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0150" y="1981200"/>
            <a:ext cx="3086100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Ladder</a:t>
            </a:r>
            <a:r>
              <a:rPr lang="en-US" altLang="en-US" dirty="0" smtClean="0"/>
              <a:t> </a:t>
            </a:r>
            <a:endParaRPr lang="en-CA" altLang="en-US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Ladders </a:t>
            </a:r>
            <a:r>
              <a:rPr lang="en-US" altLang="en-US" sz="2800" dirty="0" smtClean="0"/>
              <a:t>for reaching tall items   </a:t>
            </a:r>
          </a:p>
          <a:p>
            <a:pPr eaLnBrk="1" hangingPunct="1"/>
            <a:r>
              <a:rPr lang="en-US" altLang="en-US" sz="4000" b="1" dirty="0" smtClean="0"/>
              <a:t>Big Brooms</a:t>
            </a:r>
            <a:r>
              <a:rPr lang="en-US" altLang="en-US" sz="2800" dirty="0" smtClean="0"/>
              <a:t> </a:t>
            </a:r>
            <a:r>
              <a:rPr lang="en-US" altLang="en-US" sz="2800" dirty="0" smtClean="0"/>
              <a:t>are for BIG cleaning</a:t>
            </a:r>
            <a:endParaRPr lang="en-CA" altLang="en-US" sz="2800" dirty="0" smtClean="0"/>
          </a:p>
        </p:txBody>
      </p:sp>
      <p:pic>
        <p:nvPicPr>
          <p:cNvPr id="21508" name="ClipArt Placeholder 5" descr="ladder.jpg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006600"/>
            <a:ext cx="3048000" cy="406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Cleaners Box </a:t>
            </a:r>
            <a:endParaRPr lang="en-CA" altLang="en-US" b="1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ts val="24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Floor detergent</a:t>
            </a:r>
            <a:r>
              <a:rPr lang="en-US" altLang="en-US" sz="1800" dirty="0" smtClean="0">
                <a:solidFill>
                  <a:schemeClr val="tx1"/>
                </a:solidFill>
              </a:rPr>
              <a:t> – for floor bucket and mop</a:t>
            </a:r>
          </a:p>
          <a:p>
            <a:pPr eaLnBrk="1" hangingPunct="1">
              <a:lnSpc>
                <a:spcPts val="24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Pots and pans</a:t>
            </a:r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>
              <a:lnSpc>
                <a:spcPts val="24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Sanitizer</a:t>
            </a:r>
            <a:r>
              <a:rPr lang="en-US" altLang="en-US" sz="1800" dirty="0" smtClean="0">
                <a:solidFill>
                  <a:schemeClr val="tx1"/>
                </a:solidFill>
              </a:rPr>
              <a:t> </a:t>
            </a:r>
            <a:r>
              <a:rPr lang="en-US" altLang="en-US" sz="1800" dirty="0" smtClean="0">
                <a:solidFill>
                  <a:schemeClr val="tx1"/>
                </a:solidFill>
              </a:rPr>
              <a:t>– for D10 sanitizing spray bottles</a:t>
            </a:r>
            <a:endParaRPr lang="en-US" altLang="en-US" sz="28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ts val="24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Degreaser</a:t>
            </a:r>
            <a:r>
              <a:rPr lang="en-US" altLang="en-US" sz="1800" dirty="0" smtClean="0">
                <a:solidFill>
                  <a:schemeClr val="tx1"/>
                </a:solidFill>
              </a:rPr>
              <a:t> – remove oil and grease from surfaces</a:t>
            </a:r>
            <a:r>
              <a:rPr lang="en-US" altLang="en-US" sz="1800" b="1" dirty="0" smtClean="0"/>
              <a:t> </a:t>
            </a:r>
          </a:p>
          <a:p>
            <a:pPr eaLnBrk="1" hangingPunct="1">
              <a:lnSpc>
                <a:spcPts val="1800"/>
              </a:lnSpc>
            </a:pPr>
            <a:r>
              <a:rPr lang="en-US" altLang="en-US" sz="1800" dirty="0" smtClean="0"/>
              <a:t>Solutions are pre-mixed for convenience.</a:t>
            </a:r>
          </a:p>
          <a:p>
            <a:pPr eaLnBrk="1" hangingPunct="1">
              <a:lnSpc>
                <a:spcPts val="1800"/>
              </a:lnSpc>
            </a:pPr>
            <a:r>
              <a:rPr lang="en-US" altLang="en-US" sz="1800" dirty="0" smtClean="0"/>
              <a:t>After dispensing it is very important to close taps!</a:t>
            </a:r>
          </a:p>
          <a:p>
            <a:pPr eaLnBrk="1" hangingPunct="1"/>
            <a:endParaRPr lang="en-US" altLang="en-US" sz="1800" dirty="0" smtClean="0"/>
          </a:p>
        </p:txBody>
      </p:sp>
      <p:sp>
        <p:nvSpPr>
          <p:cNvPr id="2" name="ClipArt Placeholder 1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6" name="ClipArt Placeholder 9" descr="new cleaner machin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98568"/>
            <a:ext cx="3596952" cy="479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Filling Up 101</a:t>
            </a:r>
            <a:endParaRPr lang="en-CA" altLang="en-US" b="1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 smtClean="0"/>
              <a:t>Make </a:t>
            </a:r>
            <a:r>
              <a:rPr lang="en-US" altLang="en-US" sz="2800" dirty="0" smtClean="0"/>
              <a:t>sure </a:t>
            </a:r>
            <a:r>
              <a:rPr lang="en-US" altLang="en-US" sz="2800" dirty="0" smtClean="0"/>
              <a:t>the long hose is in the </a:t>
            </a:r>
            <a:r>
              <a:rPr lang="en-US" altLang="en-US" sz="2800" dirty="0" smtClean="0"/>
              <a:t>sink </a:t>
            </a:r>
            <a:r>
              <a:rPr lang="en-US" altLang="en-US" sz="2800" dirty="0" smtClean="0"/>
              <a:t>area and not outside</a:t>
            </a:r>
          </a:p>
          <a:p>
            <a:pPr marL="0" indent="0" eaLnBrk="1" hangingPunct="1">
              <a:buNone/>
            </a:pPr>
            <a:r>
              <a:rPr lang="en-US" altLang="en-US" sz="2800" b="1" dirty="0" smtClean="0">
                <a:solidFill>
                  <a:srgbClr val="FF0000"/>
                </a:solidFill>
              </a:rPr>
              <a:t>	Why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???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To prevent flood </a:t>
            </a:r>
            <a:r>
              <a:rPr lang="en-US" altLang="en-US" sz="2800" dirty="0" smtClean="0"/>
              <a:t>into the kitchen</a:t>
            </a:r>
            <a:endParaRPr lang="en-CA" altLang="en-US" sz="2800" dirty="0" smtClean="0"/>
          </a:p>
        </p:txBody>
      </p:sp>
      <p:pic>
        <p:nvPicPr>
          <p:cNvPr id="28676" name="Picture 4" descr="Picture 18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0150" y="1981200"/>
            <a:ext cx="3086100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692696"/>
            <a:ext cx="7772400" cy="130723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b="1" dirty="0"/>
              <a:t>Check Valves</a:t>
            </a:r>
            <a:endParaRPr lang="en-CA" altLang="en-US" b="1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844824"/>
            <a:ext cx="3810000" cy="530120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dirty="0" smtClean="0"/>
              <a:t>One </a:t>
            </a:r>
            <a:r>
              <a:rPr lang="en-US" altLang="en-US" dirty="0" smtClean="0"/>
              <a:t>valve </a:t>
            </a:r>
            <a:r>
              <a:rPr lang="en-US" altLang="en-US" dirty="0" smtClean="0"/>
              <a:t>is pointed in the same direction as the hose ( parallel).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 smtClean="0"/>
              <a:t>See the left valve? This will allow water to go through this hose.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 smtClean="0"/>
              <a:t>The </a:t>
            </a:r>
            <a:r>
              <a:rPr lang="en-US" altLang="en-US" dirty="0" smtClean="0"/>
              <a:t>right </a:t>
            </a:r>
            <a:r>
              <a:rPr lang="en-US" altLang="en-US" dirty="0" smtClean="0"/>
              <a:t>valve is </a:t>
            </a:r>
            <a:r>
              <a:rPr lang="en-US" altLang="en-US" dirty="0" smtClean="0">
                <a:solidFill>
                  <a:srgbClr val="FF0000"/>
                </a:solidFill>
              </a:rPr>
              <a:t>stopping</a:t>
            </a:r>
            <a:r>
              <a:rPr lang="en-US" altLang="en-US" dirty="0" smtClean="0"/>
              <a:t> </a:t>
            </a:r>
            <a:r>
              <a:rPr lang="en-US" altLang="en-US" dirty="0" smtClean="0"/>
              <a:t>water from going through the hose.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 smtClean="0"/>
              <a:t>Notice the position of the valve.</a:t>
            </a:r>
          </a:p>
          <a:p>
            <a:pPr eaLnBrk="1" hangingPunct="1">
              <a:lnSpc>
                <a:spcPct val="80000"/>
              </a:lnSpc>
            </a:pPr>
            <a:endParaRPr lang="en-CA" altLang="en-US" sz="2200" dirty="0" smtClean="0"/>
          </a:p>
        </p:txBody>
      </p:sp>
      <p:pic>
        <p:nvPicPr>
          <p:cNvPr id="29700" name="Picture 4" descr="Picture 19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1844824"/>
            <a:ext cx="30861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2102</TotalTime>
  <Words>505</Words>
  <Application>Microsoft Office PowerPoint</Application>
  <PresentationFormat>On-screen Show (4:3)</PresentationFormat>
  <Paragraphs>88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Times New Roman</vt:lpstr>
      <vt:lpstr>Arial</vt:lpstr>
      <vt:lpstr>News Gothic MT</vt:lpstr>
      <vt:lpstr>ＭＳ Ｐゴシック</vt:lpstr>
      <vt:lpstr>Wingdings 2</vt:lpstr>
      <vt:lpstr>Calibri</vt:lpstr>
      <vt:lpstr>Breeze</vt:lpstr>
      <vt:lpstr>Stelly’s  Teaching Kitchen Cleaning 101</vt:lpstr>
      <vt:lpstr>Custodial Cupboard </vt:lpstr>
      <vt:lpstr>Custodial Cupboard  </vt:lpstr>
      <vt:lpstr>Floor Bucket + Mop</vt:lpstr>
      <vt:lpstr>Sweeping Anyone?</vt:lpstr>
      <vt:lpstr>Ladder </vt:lpstr>
      <vt:lpstr>Cleaners Box </vt:lpstr>
      <vt:lpstr>Filling Up 101</vt:lpstr>
      <vt:lpstr>Check Valves</vt:lpstr>
      <vt:lpstr>Filling up continued…</vt:lpstr>
      <vt:lpstr>Commercial Dishwasher</vt:lpstr>
      <vt:lpstr>Preparation – Presoak </vt:lpstr>
      <vt:lpstr>Preparation – Presoak </vt:lpstr>
      <vt:lpstr>Sharps </vt:lpstr>
      <vt:lpstr>Clean the Dishes</vt:lpstr>
      <vt:lpstr>Entrée Sink - Cleaning</vt:lpstr>
      <vt:lpstr>Hand Washing Sink</vt:lpstr>
      <vt:lpstr>Cleaning Buckets </vt:lpstr>
      <vt:lpstr>Work Station Cleaning 101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Commercial Cleaning 101</dc:title>
  <dc:creator>Peggy Watson</dc:creator>
  <cp:lastModifiedBy>Monika</cp:lastModifiedBy>
  <cp:revision>57</cp:revision>
  <dcterms:created xsi:type="dcterms:W3CDTF">2011-09-10T17:06:18Z</dcterms:created>
  <dcterms:modified xsi:type="dcterms:W3CDTF">2015-09-07T21:59:48Z</dcterms:modified>
</cp:coreProperties>
</file>