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882" r:id="rId2"/>
    <p:sldId id="872" r:id="rId3"/>
    <p:sldId id="496" r:id="rId4"/>
    <p:sldId id="265" r:id="rId5"/>
    <p:sldId id="262" r:id="rId6"/>
    <p:sldId id="261" r:id="rId7"/>
    <p:sldId id="258" r:id="rId8"/>
    <p:sldId id="8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77" autoAdjust="0"/>
    <p:restoredTop sz="56117" autoAdjust="0"/>
  </p:normalViewPr>
  <p:slideViewPr>
    <p:cSldViewPr snapToGrid="0">
      <p:cViewPr varScale="1">
        <p:scale>
          <a:sx n="41" d="100"/>
          <a:sy n="41" d="100"/>
        </p:scale>
        <p:origin x="151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D0DC8B-2226-48B9-A5CD-D97A135441B5}" type="datetimeFigureOut">
              <a:rPr lang="en-US" smtClean="0"/>
              <a:t>10/12/2021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64470-1CBB-4445-97D8-254CA2AD6F8A}" type="slidenum">
              <a:rPr lang="en-US" smtClean="0"/>
              <a:t>‹#›</a:t>
            </a:fld>
            <a:endParaRPr lang="en-US"/>
          </a:p>
        </p:txBody>
      </p:sp>
    </p:spTree>
    <p:extLst>
      <p:ext uri="{BB962C8B-B14F-4D97-AF65-F5344CB8AC3E}">
        <p14:creationId xmlns:p14="http://schemas.microsoft.com/office/powerpoint/2010/main" val="975384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October Staff Meeting  &amp;  PAC Meeting</a:t>
            </a:r>
          </a:p>
          <a:p>
            <a:endParaRPr lang="en-US" dirty="0"/>
          </a:p>
          <a:p>
            <a:r>
              <a:rPr lang="en-US" b="1" u="sng" dirty="0"/>
              <a:t>Selected Data Sources to be shared with staff ahead of your staff meeting (see Slide #4):</a:t>
            </a:r>
          </a:p>
          <a:p>
            <a:pPr rtl="0"/>
            <a:endParaRPr lang="en-US" b="0" dirty="0">
              <a:effectLst/>
            </a:endParaRPr>
          </a:p>
          <a:p>
            <a:pPr marL="171450" indent="-171450" rtl="0">
              <a:buFontTx/>
              <a:buChar char="-"/>
            </a:pPr>
            <a:r>
              <a:rPr lang="en-US" sz="1200" b="0" i="0" u="none" strike="noStrike" kern="1200" dirty="0">
                <a:solidFill>
                  <a:schemeClr val="tx1"/>
                </a:solidFill>
                <a:effectLst/>
                <a:latin typeface="+mn-lt"/>
                <a:ea typeface="+mn-ea"/>
                <a:cs typeface="+mn-cs"/>
              </a:rPr>
              <a:t>A summary of various provincial reports on student achievement in Saanich.  </a:t>
            </a:r>
          </a:p>
          <a:p>
            <a:pPr rtl="0"/>
            <a:r>
              <a:rPr lang="en-US" sz="1200" b="0" i="0" u="none" strike="noStrike" kern="1200" dirty="0">
                <a:solidFill>
                  <a:schemeClr val="tx1"/>
                </a:solidFill>
                <a:effectLst/>
                <a:latin typeface="+mn-lt"/>
                <a:ea typeface="+mn-ea"/>
                <a:cs typeface="+mn-cs"/>
              </a:rPr>
              <a:t>-   Saanich Schools 2021-22 Framework for Enhancing Student Learning (FESL) Report with examples of local data.</a:t>
            </a:r>
            <a:endParaRPr lang="en-US" b="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br>
              <a:rPr lang="en-US" dirty="0"/>
            </a:b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CF64470-1CBB-4445-97D8-254CA2AD6F8A}" type="slidenum">
              <a:rPr lang="en-US" smtClean="0"/>
              <a:t>1</a:t>
            </a:fld>
            <a:endParaRPr lang="en-US"/>
          </a:p>
        </p:txBody>
      </p:sp>
    </p:spTree>
    <p:extLst>
      <p:ext uri="{BB962C8B-B14F-4D97-AF65-F5344CB8AC3E}">
        <p14:creationId xmlns:p14="http://schemas.microsoft.com/office/powerpoint/2010/main" val="1343883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Board is planning to have this Strategic Plan for 5 years so that there is an ability to track student progress on these themes over time.</a:t>
            </a:r>
          </a:p>
          <a:p>
            <a:endParaRPr lang="en-US" dirty="0"/>
          </a:p>
          <a:p>
            <a:r>
              <a:rPr lang="en-US" dirty="0"/>
              <a:t>The district will be submitting an annual FESL update report to the Ministry and adjusting the Strategic Plan as necessary.</a:t>
            </a:r>
          </a:p>
        </p:txBody>
      </p:sp>
      <p:sp>
        <p:nvSpPr>
          <p:cNvPr id="4" name="Slide Number Placeholder 3"/>
          <p:cNvSpPr>
            <a:spLocks noGrp="1"/>
          </p:cNvSpPr>
          <p:nvPr>
            <p:ph type="sldNum" sz="quarter" idx="5"/>
          </p:nvPr>
        </p:nvSpPr>
        <p:spPr/>
        <p:txBody>
          <a:bodyPr/>
          <a:lstStyle/>
          <a:p>
            <a:fld id="{4CF64470-1CBB-4445-97D8-254CA2AD6F8A}" type="slidenum">
              <a:rPr lang="en-US" smtClean="0"/>
              <a:t>2</a:t>
            </a:fld>
            <a:endParaRPr lang="en-US"/>
          </a:p>
        </p:txBody>
      </p:sp>
    </p:spTree>
    <p:extLst>
      <p:ext uri="{BB962C8B-B14F-4D97-AF65-F5344CB8AC3E}">
        <p14:creationId xmlns:p14="http://schemas.microsoft.com/office/powerpoint/2010/main" val="3631110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effective Strategic Plans are those that have a smaller number of goals that resonate with staff.  </a:t>
            </a:r>
          </a:p>
          <a:p>
            <a:endParaRPr lang="en-US" dirty="0"/>
          </a:p>
          <a:p>
            <a:r>
              <a:rPr lang="en-US" dirty="0"/>
              <a:t>Our Strategic Plan should have themes that are student focused and geared towards all students.  They are themes that have multiple evidence examples that show they are areas in need of improvement.</a:t>
            </a:r>
          </a:p>
          <a:p>
            <a:endParaRPr lang="en-US" dirty="0"/>
          </a:p>
          <a:p>
            <a:r>
              <a:rPr lang="en-US" dirty="0"/>
              <a:t>Themes are evidence-based and use data to track progress over time.</a:t>
            </a:r>
          </a:p>
        </p:txBody>
      </p:sp>
      <p:sp>
        <p:nvSpPr>
          <p:cNvPr id="4" name="Slide Number Placeholder 3"/>
          <p:cNvSpPr>
            <a:spLocks noGrp="1"/>
          </p:cNvSpPr>
          <p:nvPr>
            <p:ph type="sldNum" sz="quarter" idx="5"/>
          </p:nvPr>
        </p:nvSpPr>
        <p:spPr/>
        <p:txBody>
          <a:bodyPr/>
          <a:lstStyle/>
          <a:p>
            <a:fld id="{4CF64470-1CBB-4445-97D8-254CA2AD6F8A}" type="slidenum">
              <a:rPr lang="en-US" smtClean="0"/>
              <a:t>3</a:t>
            </a:fld>
            <a:endParaRPr lang="en-US"/>
          </a:p>
        </p:txBody>
      </p:sp>
    </p:spTree>
    <p:extLst>
      <p:ext uri="{BB962C8B-B14F-4D97-AF65-F5344CB8AC3E}">
        <p14:creationId xmlns:p14="http://schemas.microsoft.com/office/powerpoint/2010/main" val="413700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t>Provide the links to staff if they want to view the provincial data for Saanich Schools as well as our recently released FESL Report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Grade-to-grade and level-to-level transitions are an important measuring instrument when gauging student success.  They provide a useful lens, accompanied by other data sources, for tracing the student learning story in our district from Kindergarten through to graduation and beyond.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The Strategic Plan will track these transitions, as well as other data sources, to ensure that we monitor student progress in relation to the main areas of focus in the plan: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sz="1200" dirty="0"/>
              <a:t>Literacy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sz="1200" dirty="0"/>
              <a:t>Indigenous Learner Success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sz="1200" dirty="0"/>
              <a:t>Mental Health and Wellness</a:t>
            </a:r>
          </a:p>
          <a:p>
            <a:endParaRPr lang="en-US" dirty="0"/>
          </a:p>
        </p:txBody>
      </p:sp>
      <p:sp>
        <p:nvSpPr>
          <p:cNvPr id="4" name="Slide Number Placeholder 3"/>
          <p:cNvSpPr>
            <a:spLocks noGrp="1"/>
          </p:cNvSpPr>
          <p:nvPr>
            <p:ph type="sldNum" sz="quarter" idx="5"/>
          </p:nvPr>
        </p:nvSpPr>
        <p:spPr/>
        <p:txBody>
          <a:bodyPr/>
          <a:lstStyle/>
          <a:p>
            <a:fld id="{4CF64470-1CBB-4445-97D8-254CA2AD6F8A}" type="slidenum">
              <a:rPr lang="en-US" smtClean="0"/>
              <a:t>4</a:t>
            </a:fld>
            <a:endParaRPr lang="en-US"/>
          </a:p>
        </p:txBody>
      </p:sp>
    </p:spTree>
    <p:extLst>
      <p:ext uri="{BB962C8B-B14F-4D97-AF65-F5344CB8AC3E}">
        <p14:creationId xmlns:p14="http://schemas.microsoft.com/office/powerpoint/2010/main" val="3962886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provide your staff / parents with the </a:t>
            </a:r>
            <a:r>
              <a:rPr lang="en-US" b="1" dirty="0"/>
              <a:t>link</a:t>
            </a:r>
            <a:r>
              <a:rPr lang="en-US" dirty="0"/>
              <a:t> in an email, bulletin or other means.  You may also want to consider sending this presentation to staff. </a:t>
            </a:r>
          </a:p>
          <a:p>
            <a:endParaRPr lang="en-US" dirty="0"/>
          </a:p>
          <a:p>
            <a:r>
              <a:rPr lang="en-US" dirty="0"/>
              <a:t>Dave E will be sending out an email to all staff and parents mid-October with the link, once schools have had these conversations.</a:t>
            </a:r>
          </a:p>
        </p:txBody>
      </p:sp>
      <p:sp>
        <p:nvSpPr>
          <p:cNvPr id="4" name="Slide Number Placeholder 3"/>
          <p:cNvSpPr>
            <a:spLocks noGrp="1"/>
          </p:cNvSpPr>
          <p:nvPr>
            <p:ph type="sldNum" sz="quarter" idx="5"/>
          </p:nvPr>
        </p:nvSpPr>
        <p:spPr/>
        <p:txBody>
          <a:bodyPr/>
          <a:lstStyle/>
          <a:p>
            <a:fld id="{4CF64470-1CBB-4445-97D8-254CA2AD6F8A}" type="slidenum">
              <a:rPr lang="en-US" smtClean="0"/>
              <a:t>8</a:t>
            </a:fld>
            <a:endParaRPr lang="en-US"/>
          </a:p>
        </p:txBody>
      </p:sp>
    </p:spTree>
    <p:extLst>
      <p:ext uri="{BB962C8B-B14F-4D97-AF65-F5344CB8AC3E}">
        <p14:creationId xmlns:p14="http://schemas.microsoft.com/office/powerpoint/2010/main" val="1341568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801A1-E50E-4B2A-8EDA-563D94B825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9B0208-7B97-4377-A068-0EC363D96C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8B6775-7263-4019-98A8-33DB7935DFAA}"/>
              </a:ext>
            </a:extLst>
          </p:cNvPr>
          <p:cNvSpPr>
            <a:spLocks noGrp="1"/>
          </p:cNvSpPr>
          <p:nvPr>
            <p:ph type="dt" sz="half" idx="10"/>
          </p:nvPr>
        </p:nvSpPr>
        <p:spPr/>
        <p:txBody>
          <a:bodyPr/>
          <a:lstStyle/>
          <a:p>
            <a:fld id="{01B2BAB0-FBF2-4501-843D-CF73E438BD4C}" type="datetime1">
              <a:rPr lang="en-US" smtClean="0"/>
              <a:t>10/12/2021</a:t>
            </a:fld>
            <a:endParaRPr lang="en-US"/>
          </a:p>
        </p:txBody>
      </p:sp>
      <p:sp>
        <p:nvSpPr>
          <p:cNvPr id="5" name="Footer Placeholder 4">
            <a:extLst>
              <a:ext uri="{FF2B5EF4-FFF2-40B4-BE49-F238E27FC236}">
                <a16:creationId xmlns:a16="http://schemas.microsoft.com/office/drawing/2014/main" id="{2AB3016F-2118-4E38-8C7A-AF02A7145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41B36A-2899-40F7-B5ED-6F23C69D10E0}"/>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390807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62483-17E6-4CF1-A874-2B980F4D97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F644A7-3DE7-4889-9AD0-3777706AFA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F0E58E-6BD7-45A6-A694-F7D94E75CB27}"/>
              </a:ext>
            </a:extLst>
          </p:cNvPr>
          <p:cNvSpPr>
            <a:spLocks noGrp="1"/>
          </p:cNvSpPr>
          <p:nvPr>
            <p:ph type="dt" sz="half" idx="10"/>
          </p:nvPr>
        </p:nvSpPr>
        <p:spPr/>
        <p:txBody>
          <a:bodyPr/>
          <a:lstStyle/>
          <a:p>
            <a:fld id="{25265208-0EFF-4946-A654-DFB02C6D68C1}" type="datetime1">
              <a:rPr lang="en-US" smtClean="0"/>
              <a:t>10/12/2021</a:t>
            </a:fld>
            <a:endParaRPr lang="en-US"/>
          </a:p>
        </p:txBody>
      </p:sp>
      <p:sp>
        <p:nvSpPr>
          <p:cNvPr id="5" name="Footer Placeholder 4">
            <a:extLst>
              <a:ext uri="{FF2B5EF4-FFF2-40B4-BE49-F238E27FC236}">
                <a16:creationId xmlns:a16="http://schemas.microsoft.com/office/drawing/2014/main" id="{0BA88A0B-2F5B-43E8-880B-2ADEEBED7A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6E0EA-049C-41E1-96D6-F0C33EFF55E2}"/>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222365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3CA67E-716E-424E-809D-2E698DC50B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EE9BE8-36BB-43DC-97EF-1432021A15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2B40B3-A57E-4BCA-96CF-3FF63B0BC2E8}"/>
              </a:ext>
            </a:extLst>
          </p:cNvPr>
          <p:cNvSpPr>
            <a:spLocks noGrp="1"/>
          </p:cNvSpPr>
          <p:nvPr>
            <p:ph type="dt" sz="half" idx="10"/>
          </p:nvPr>
        </p:nvSpPr>
        <p:spPr/>
        <p:txBody>
          <a:bodyPr/>
          <a:lstStyle/>
          <a:p>
            <a:fld id="{17195190-B6A8-4C7A-9526-50CD89A92EB2}" type="datetime1">
              <a:rPr lang="en-US" smtClean="0"/>
              <a:t>10/12/2021</a:t>
            </a:fld>
            <a:endParaRPr lang="en-US"/>
          </a:p>
        </p:txBody>
      </p:sp>
      <p:sp>
        <p:nvSpPr>
          <p:cNvPr id="5" name="Footer Placeholder 4">
            <a:extLst>
              <a:ext uri="{FF2B5EF4-FFF2-40B4-BE49-F238E27FC236}">
                <a16:creationId xmlns:a16="http://schemas.microsoft.com/office/drawing/2014/main" id="{EE9A056F-F2C2-445B-8FF5-EFB1568F88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A25F8-C86D-4510-9B09-B8D6188AB8DE}"/>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91707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4FE57-D3E7-4C07-AA48-E84F251D2C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99D30-6093-4F40-BC9C-E2CC93BD3F7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F41E0-A7DD-4738-B258-4EE2B00D936D}"/>
              </a:ext>
            </a:extLst>
          </p:cNvPr>
          <p:cNvSpPr>
            <a:spLocks noGrp="1"/>
          </p:cNvSpPr>
          <p:nvPr>
            <p:ph type="dt" sz="half" idx="10"/>
          </p:nvPr>
        </p:nvSpPr>
        <p:spPr/>
        <p:txBody>
          <a:bodyPr/>
          <a:lstStyle/>
          <a:p>
            <a:fld id="{AE639377-9846-4DCE-AC44-7B7D4C0EF393}" type="datetime1">
              <a:rPr lang="en-US" smtClean="0"/>
              <a:t>10/12/2021</a:t>
            </a:fld>
            <a:endParaRPr lang="en-US"/>
          </a:p>
        </p:txBody>
      </p:sp>
      <p:sp>
        <p:nvSpPr>
          <p:cNvPr id="5" name="Footer Placeholder 4">
            <a:extLst>
              <a:ext uri="{FF2B5EF4-FFF2-40B4-BE49-F238E27FC236}">
                <a16:creationId xmlns:a16="http://schemas.microsoft.com/office/drawing/2014/main" id="{CC1568CA-4DA9-4E38-BCD3-584DF9C29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733FA-2A20-45F5-A6C9-6C60A76A41A4}"/>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60319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345E6-9572-492E-82DA-E1E231964C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1CFE10-52EE-45AF-B7AC-C5B08BA21D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92EEBE-3535-476D-8CEC-733B01C8C29A}"/>
              </a:ext>
            </a:extLst>
          </p:cNvPr>
          <p:cNvSpPr>
            <a:spLocks noGrp="1"/>
          </p:cNvSpPr>
          <p:nvPr>
            <p:ph type="dt" sz="half" idx="10"/>
          </p:nvPr>
        </p:nvSpPr>
        <p:spPr/>
        <p:txBody>
          <a:bodyPr/>
          <a:lstStyle/>
          <a:p>
            <a:fld id="{F313ACA4-5558-48D0-97EC-D615B43E82CA}" type="datetime1">
              <a:rPr lang="en-US" smtClean="0"/>
              <a:t>10/12/2021</a:t>
            </a:fld>
            <a:endParaRPr lang="en-US"/>
          </a:p>
        </p:txBody>
      </p:sp>
      <p:sp>
        <p:nvSpPr>
          <p:cNvPr id="5" name="Footer Placeholder 4">
            <a:extLst>
              <a:ext uri="{FF2B5EF4-FFF2-40B4-BE49-F238E27FC236}">
                <a16:creationId xmlns:a16="http://schemas.microsoft.com/office/drawing/2014/main" id="{4EE84B3B-BA2E-457E-8375-AF1A30C8FA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23864-600F-4FB0-A512-50E5D26A50C5}"/>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370581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06619-C4A5-4095-969A-0EA72B5171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0EB006-C893-4D4A-97CA-54F204F604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9126FC-1AD7-4D67-AE9E-5BCFB67EBA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CD630B-0122-4B0A-B47E-30A0FEAFCAE2}"/>
              </a:ext>
            </a:extLst>
          </p:cNvPr>
          <p:cNvSpPr>
            <a:spLocks noGrp="1"/>
          </p:cNvSpPr>
          <p:nvPr>
            <p:ph type="dt" sz="half" idx="10"/>
          </p:nvPr>
        </p:nvSpPr>
        <p:spPr/>
        <p:txBody>
          <a:bodyPr/>
          <a:lstStyle/>
          <a:p>
            <a:fld id="{6FD50093-F058-4589-83F5-1613B15441DE}" type="datetime1">
              <a:rPr lang="en-US" smtClean="0"/>
              <a:t>10/12/2021</a:t>
            </a:fld>
            <a:endParaRPr lang="en-US"/>
          </a:p>
        </p:txBody>
      </p:sp>
      <p:sp>
        <p:nvSpPr>
          <p:cNvPr id="6" name="Footer Placeholder 5">
            <a:extLst>
              <a:ext uri="{FF2B5EF4-FFF2-40B4-BE49-F238E27FC236}">
                <a16:creationId xmlns:a16="http://schemas.microsoft.com/office/drawing/2014/main" id="{DF00F901-E81B-45B3-BA1B-765C0C9339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8BEFF0-3C54-41F5-8FB9-5C9F4558E013}"/>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346705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D1F1-B753-45E2-85E4-CB454CAEAE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5AAAB2-EFCB-49AE-A92C-CE58A48BD0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3F0B8C-1BB5-482F-9D1F-325F01AD09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1AC895-77AE-4830-921B-324879EE73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3B20DAF-EC9B-4BB4-800E-5BF3E3BD05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4674F9-C160-46EF-9D2A-C430D1DDF84C}"/>
              </a:ext>
            </a:extLst>
          </p:cNvPr>
          <p:cNvSpPr>
            <a:spLocks noGrp="1"/>
          </p:cNvSpPr>
          <p:nvPr>
            <p:ph type="dt" sz="half" idx="10"/>
          </p:nvPr>
        </p:nvSpPr>
        <p:spPr/>
        <p:txBody>
          <a:bodyPr/>
          <a:lstStyle/>
          <a:p>
            <a:fld id="{6FF96F60-89BE-435A-B810-2CF7ACC792EB}" type="datetime1">
              <a:rPr lang="en-US" smtClean="0"/>
              <a:t>10/12/2021</a:t>
            </a:fld>
            <a:endParaRPr lang="en-US"/>
          </a:p>
        </p:txBody>
      </p:sp>
      <p:sp>
        <p:nvSpPr>
          <p:cNvPr id="8" name="Footer Placeholder 7">
            <a:extLst>
              <a:ext uri="{FF2B5EF4-FFF2-40B4-BE49-F238E27FC236}">
                <a16:creationId xmlns:a16="http://schemas.microsoft.com/office/drawing/2014/main" id="{342FA723-841F-4502-8A3D-AC3F0F22E1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4102CB-915D-4ADB-AF44-9C064D8F6313}"/>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4209033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57FD1-7DB3-4BBB-B1F6-4BDB554ED7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504181-4260-47E6-8935-71A1C1E232D0}"/>
              </a:ext>
            </a:extLst>
          </p:cNvPr>
          <p:cNvSpPr>
            <a:spLocks noGrp="1"/>
          </p:cNvSpPr>
          <p:nvPr>
            <p:ph type="dt" sz="half" idx="10"/>
          </p:nvPr>
        </p:nvSpPr>
        <p:spPr/>
        <p:txBody>
          <a:bodyPr/>
          <a:lstStyle/>
          <a:p>
            <a:fld id="{88D8BE8F-DF93-4502-9A78-1EF1D90531BB}" type="datetime1">
              <a:rPr lang="en-US" smtClean="0"/>
              <a:t>10/12/2021</a:t>
            </a:fld>
            <a:endParaRPr lang="en-US"/>
          </a:p>
        </p:txBody>
      </p:sp>
      <p:sp>
        <p:nvSpPr>
          <p:cNvPr id="4" name="Footer Placeholder 3">
            <a:extLst>
              <a:ext uri="{FF2B5EF4-FFF2-40B4-BE49-F238E27FC236}">
                <a16:creationId xmlns:a16="http://schemas.microsoft.com/office/drawing/2014/main" id="{BD56AC0E-AD92-4AC5-A77D-436E927197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EF2BFD-DC27-4932-89FB-3BE8D8E755D1}"/>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1037214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43279A-56CF-4166-96FF-D923C517779C}"/>
              </a:ext>
            </a:extLst>
          </p:cNvPr>
          <p:cNvSpPr>
            <a:spLocks noGrp="1"/>
          </p:cNvSpPr>
          <p:nvPr>
            <p:ph type="dt" sz="half" idx="10"/>
          </p:nvPr>
        </p:nvSpPr>
        <p:spPr/>
        <p:txBody>
          <a:bodyPr/>
          <a:lstStyle/>
          <a:p>
            <a:fld id="{97CE100D-E387-43BC-8882-188329618D96}" type="datetime1">
              <a:rPr lang="en-US" smtClean="0"/>
              <a:t>10/12/2021</a:t>
            </a:fld>
            <a:endParaRPr lang="en-US"/>
          </a:p>
        </p:txBody>
      </p:sp>
      <p:sp>
        <p:nvSpPr>
          <p:cNvPr id="3" name="Footer Placeholder 2">
            <a:extLst>
              <a:ext uri="{FF2B5EF4-FFF2-40B4-BE49-F238E27FC236}">
                <a16:creationId xmlns:a16="http://schemas.microsoft.com/office/drawing/2014/main" id="{B96CA0C0-B22B-4BA6-9D56-EDAA1A145A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68DA99-186F-4B58-B724-984DBB18E0BE}"/>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1279597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8A552-D40C-4F85-AEEC-09DDD7551A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706EC9-D27E-4270-BE96-7F2F7A29E1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91A5C0-A458-4C27-88E2-242A76D15F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436B65-7531-4F04-BD83-C684F645DB3B}"/>
              </a:ext>
            </a:extLst>
          </p:cNvPr>
          <p:cNvSpPr>
            <a:spLocks noGrp="1"/>
          </p:cNvSpPr>
          <p:nvPr>
            <p:ph type="dt" sz="half" idx="10"/>
          </p:nvPr>
        </p:nvSpPr>
        <p:spPr/>
        <p:txBody>
          <a:bodyPr/>
          <a:lstStyle/>
          <a:p>
            <a:fld id="{4BDD6BFA-364B-4234-82A7-B60254C0AF55}" type="datetime1">
              <a:rPr lang="en-US" smtClean="0"/>
              <a:t>10/12/2021</a:t>
            </a:fld>
            <a:endParaRPr lang="en-US"/>
          </a:p>
        </p:txBody>
      </p:sp>
      <p:sp>
        <p:nvSpPr>
          <p:cNvPr id="6" name="Footer Placeholder 5">
            <a:extLst>
              <a:ext uri="{FF2B5EF4-FFF2-40B4-BE49-F238E27FC236}">
                <a16:creationId xmlns:a16="http://schemas.microsoft.com/office/drawing/2014/main" id="{7BDFBE17-AD5D-4079-B2EF-558DF16E11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89222-2918-4F1D-8F0C-06160BF62AE0}"/>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122297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3B3F2-CE46-44D4-83FA-83C8F6159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29E5B1-A90E-4432-9178-596961B729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E0B86D-63FC-4DFB-A20B-9C20D620B0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351228-AB1F-487F-BFC2-88BB5CFE4B17}"/>
              </a:ext>
            </a:extLst>
          </p:cNvPr>
          <p:cNvSpPr>
            <a:spLocks noGrp="1"/>
          </p:cNvSpPr>
          <p:nvPr>
            <p:ph type="dt" sz="half" idx="10"/>
          </p:nvPr>
        </p:nvSpPr>
        <p:spPr/>
        <p:txBody>
          <a:bodyPr/>
          <a:lstStyle/>
          <a:p>
            <a:fld id="{EA853FCC-08CA-455E-B770-6F50659763E3}" type="datetime1">
              <a:rPr lang="en-US" smtClean="0"/>
              <a:t>10/12/2021</a:t>
            </a:fld>
            <a:endParaRPr lang="en-US"/>
          </a:p>
        </p:txBody>
      </p:sp>
      <p:sp>
        <p:nvSpPr>
          <p:cNvPr id="6" name="Footer Placeholder 5">
            <a:extLst>
              <a:ext uri="{FF2B5EF4-FFF2-40B4-BE49-F238E27FC236}">
                <a16:creationId xmlns:a16="http://schemas.microsoft.com/office/drawing/2014/main" id="{8A449D40-A875-4011-81D5-F237130F1F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F5349-A0E2-4B07-91C3-7D9588C27F05}"/>
              </a:ext>
            </a:extLst>
          </p:cNvPr>
          <p:cNvSpPr>
            <a:spLocks noGrp="1"/>
          </p:cNvSpPr>
          <p:nvPr>
            <p:ph type="sldNum" sz="quarter" idx="12"/>
          </p:nvPr>
        </p:nvSpPr>
        <p:spPr/>
        <p:txBody>
          <a:bodyPr/>
          <a:lstStyle/>
          <a:p>
            <a:fld id="{70CE4F63-A992-44D1-B651-DB5D99EFEF46}" type="slidenum">
              <a:rPr lang="en-US" smtClean="0"/>
              <a:t>‹#›</a:t>
            </a:fld>
            <a:endParaRPr lang="en-US"/>
          </a:p>
        </p:txBody>
      </p:sp>
    </p:spTree>
    <p:extLst>
      <p:ext uri="{BB962C8B-B14F-4D97-AF65-F5344CB8AC3E}">
        <p14:creationId xmlns:p14="http://schemas.microsoft.com/office/powerpoint/2010/main" val="259938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323D25-D85E-4857-925B-BC2C9B56EF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AAC9EA-0C0B-4E97-B785-2349EF571D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5826CC-E9D7-4C11-A30F-3060CDF29F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2D68F-A833-4476-933F-71B005718379}" type="datetime1">
              <a:rPr lang="en-US" smtClean="0"/>
              <a:t>10/12/2021</a:t>
            </a:fld>
            <a:endParaRPr lang="en-US"/>
          </a:p>
        </p:txBody>
      </p:sp>
      <p:sp>
        <p:nvSpPr>
          <p:cNvPr id="5" name="Footer Placeholder 4">
            <a:extLst>
              <a:ext uri="{FF2B5EF4-FFF2-40B4-BE49-F238E27FC236}">
                <a16:creationId xmlns:a16="http://schemas.microsoft.com/office/drawing/2014/main" id="{D0B54E1C-C67A-436F-A441-6D61BEF6B7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DCBFEE-8BE0-4D3A-A72D-673EC99589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E4F63-A992-44D1-B651-DB5D99EFEF46}" type="slidenum">
              <a:rPr lang="en-US" smtClean="0"/>
              <a:t>‹#›</a:t>
            </a:fld>
            <a:endParaRPr lang="en-US"/>
          </a:p>
        </p:txBody>
      </p:sp>
    </p:spTree>
    <p:extLst>
      <p:ext uri="{BB962C8B-B14F-4D97-AF65-F5344CB8AC3E}">
        <p14:creationId xmlns:p14="http://schemas.microsoft.com/office/powerpoint/2010/main" val="3699788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studentsuccess.gov.bc.ca/school-district/063" TargetMode="External"/><Relationship Id="rId5" Type="http://schemas.openxmlformats.org/officeDocument/2006/relationships/hyperlink" Target="https://www.sd63.bc.ca/sites/default/files/Framework%20for%20Enhancing%20Student%20Learning%20FESL%20Sept2021_0.pdf"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d63.bc.ca/strategic-plan-2022-2027-consultation-surve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288BAE-8ABC-4D1B-BAD7-C13277A4BE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219" y="204386"/>
            <a:ext cx="2337758" cy="1560861"/>
          </a:xfrm>
          <a:prstGeom prst="rect">
            <a:avLst/>
          </a:prstGeom>
        </p:spPr>
      </p:pic>
      <p:sp>
        <p:nvSpPr>
          <p:cNvPr id="4" name="TextBox 3">
            <a:extLst>
              <a:ext uri="{FF2B5EF4-FFF2-40B4-BE49-F238E27FC236}">
                <a16:creationId xmlns:a16="http://schemas.microsoft.com/office/drawing/2014/main" id="{B1274523-026A-464E-9744-2AF570791A2B}"/>
              </a:ext>
            </a:extLst>
          </p:cNvPr>
          <p:cNvSpPr txBox="1"/>
          <p:nvPr/>
        </p:nvSpPr>
        <p:spPr>
          <a:xfrm>
            <a:off x="1029219" y="1934526"/>
            <a:ext cx="9356352" cy="4462760"/>
          </a:xfrm>
          <a:prstGeom prst="rect">
            <a:avLst/>
          </a:prstGeom>
          <a:noFill/>
        </p:spPr>
        <p:txBody>
          <a:bodyPr wrap="square" rtlCol="0">
            <a:spAutoFit/>
          </a:bodyPr>
          <a:lstStyle/>
          <a:p>
            <a:pPr algn="ctr"/>
            <a:r>
              <a:rPr lang="en-CA" sz="2800" dirty="0"/>
              <a:t>The Board of Education is committed to engaging with its communities to develop the 2022-2027 Strategic Plan for Saanich Schools. </a:t>
            </a:r>
          </a:p>
          <a:p>
            <a:pPr algn="ctr"/>
            <a:endParaRPr lang="en-CA" sz="2800" dirty="0"/>
          </a:p>
          <a:p>
            <a:pPr algn="ctr"/>
            <a:r>
              <a:rPr lang="en-CA" sz="2800" dirty="0"/>
              <a:t>The specific goals and strategies that are central to the Strategic Plan will be shaped by the district’s core values and beliefs, vision, philosophy, mission, and guiding principles, all of which create the framework for everything we do to support our learning community.</a:t>
            </a:r>
          </a:p>
          <a:p>
            <a:endParaRPr lang="en-US" sz="1600" dirty="0"/>
          </a:p>
          <a:p>
            <a:endParaRPr lang="en-US" sz="1600" dirty="0"/>
          </a:p>
        </p:txBody>
      </p:sp>
      <p:sp>
        <p:nvSpPr>
          <p:cNvPr id="13" name="TextBox 12">
            <a:extLst>
              <a:ext uri="{FF2B5EF4-FFF2-40B4-BE49-F238E27FC236}">
                <a16:creationId xmlns:a16="http://schemas.microsoft.com/office/drawing/2014/main" id="{ADF9D6F7-FE57-4B9F-8474-7FC7F7FF6505}"/>
              </a:ext>
            </a:extLst>
          </p:cNvPr>
          <p:cNvSpPr txBox="1"/>
          <p:nvPr/>
        </p:nvSpPr>
        <p:spPr>
          <a:xfrm>
            <a:off x="3825380" y="461597"/>
            <a:ext cx="6824776" cy="523220"/>
          </a:xfrm>
          <a:prstGeom prst="rect">
            <a:avLst/>
          </a:prstGeom>
          <a:solidFill>
            <a:schemeClr val="accent1">
              <a:lumMod val="40000"/>
              <a:lumOff val="60000"/>
            </a:schemeClr>
          </a:solidFill>
        </p:spPr>
        <p:txBody>
          <a:bodyPr wrap="square" rtlCol="0">
            <a:spAutoFit/>
          </a:bodyPr>
          <a:lstStyle/>
          <a:p>
            <a:pPr algn="ctr"/>
            <a:r>
              <a:rPr lang="en-US" sz="2800" b="1" dirty="0">
                <a:latin typeface="+mj-lt"/>
              </a:rPr>
              <a:t>Strategic Plan 2022 – 2027</a:t>
            </a:r>
          </a:p>
        </p:txBody>
      </p:sp>
      <p:sp>
        <p:nvSpPr>
          <p:cNvPr id="2" name="Slide Number Placeholder 1">
            <a:extLst>
              <a:ext uri="{FF2B5EF4-FFF2-40B4-BE49-F238E27FC236}">
                <a16:creationId xmlns:a16="http://schemas.microsoft.com/office/drawing/2014/main" id="{5D2DA0A9-1C6E-46BB-9443-C635637079A3}"/>
              </a:ext>
            </a:extLst>
          </p:cNvPr>
          <p:cNvSpPr>
            <a:spLocks noGrp="1"/>
          </p:cNvSpPr>
          <p:nvPr>
            <p:ph type="sldNum" sz="quarter" idx="12"/>
          </p:nvPr>
        </p:nvSpPr>
        <p:spPr/>
        <p:txBody>
          <a:bodyPr/>
          <a:lstStyle/>
          <a:p>
            <a:fld id="{70CE4F63-A992-44D1-B651-DB5D99EFEF46}" type="slidenum">
              <a:rPr lang="en-US" smtClean="0"/>
              <a:t>1</a:t>
            </a:fld>
            <a:endParaRPr lang="en-US"/>
          </a:p>
        </p:txBody>
      </p:sp>
    </p:spTree>
    <p:extLst>
      <p:ext uri="{BB962C8B-B14F-4D97-AF65-F5344CB8AC3E}">
        <p14:creationId xmlns:p14="http://schemas.microsoft.com/office/powerpoint/2010/main" val="2915874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3AC8DCA3-4343-4B71-9004-221BFDD904A4}"/>
              </a:ext>
            </a:extLst>
          </p:cNvPr>
          <p:cNvGrpSpPr/>
          <p:nvPr/>
        </p:nvGrpSpPr>
        <p:grpSpPr>
          <a:xfrm>
            <a:off x="7142480" y="995680"/>
            <a:ext cx="4829332" cy="5266640"/>
            <a:chOff x="3133420" y="268340"/>
            <a:chExt cx="5253190" cy="6172539"/>
          </a:xfrm>
        </p:grpSpPr>
        <p:pic>
          <p:nvPicPr>
            <p:cNvPr id="8" name="Picture 7">
              <a:extLst>
                <a:ext uri="{FF2B5EF4-FFF2-40B4-BE49-F238E27FC236}">
                  <a16:creationId xmlns:a16="http://schemas.microsoft.com/office/drawing/2014/main" id="{14AADEA8-E517-1F4F-A885-8925E6F49110}"/>
                </a:ext>
              </a:extLst>
            </p:cNvPr>
            <p:cNvPicPr>
              <a:picLocks noChangeAspect="1"/>
            </p:cNvPicPr>
            <p:nvPr/>
          </p:nvPicPr>
          <p:blipFill>
            <a:blip r:embed="rId3">
              <a:duotone>
                <a:schemeClr val="bg2">
                  <a:shade val="45000"/>
                  <a:satMod val="135000"/>
                </a:schemeClr>
                <a:prstClr val="white"/>
              </a:duotone>
            </a:blip>
            <a:stretch>
              <a:fillRect/>
            </a:stretch>
          </p:blipFill>
          <p:spPr>
            <a:xfrm rot="20321812">
              <a:off x="4795360" y="2900933"/>
              <a:ext cx="3591250" cy="3539946"/>
            </a:xfrm>
            <a:prstGeom prst="rect">
              <a:avLst/>
            </a:prstGeom>
          </p:spPr>
        </p:pic>
        <p:pic>
          <p:nvPicPr>
            <p:cNvPr id="9" name="Picture 8">
              <a:extLst>
                <a:ext uri="{FF2B5EF4-FFF2-40B4-BE49-F238E27FC236}">
                  <a16:creationId xmlns:a16="http://schemas.microsoft.com/office/drawing/2014/main" id="{A09FDC8B-45B9-4044-9378-37276A0ACC5F}"/>
                </a:ext>
              </a:extLst>
            </p:cNvPr>
            <p:cNvPicPr>
              <a:picLocks noChangeAspect="1"/>
            </p:cNvPicPr>
            <p:nvPr/>
          </p:nvPicPr>
          <p:blipFill>
            <a:blip r:embed="rId3">
              <a:duotone>
                <a:schemeClr val="bg2">
                  <a:shade val="45000"/>
                  <a:satMod val="135000"/>
                </a:schemeClr>
                <a:prstClr val="white"/>
              </a:duotone>
            </a:blip>
            <a:stretch>
              <a:fillRect/>
            </a:stretch>
          </p:blipFill>
          <p:spPr>
            <a:xfrm rot="2908097">
              <a:off x="3116596" y="1776412"/>
              <a:ext cx="2355293" cy="2321646"/>
            </a:xfrm>
            <a:prstGeom prst="rect">
              <a:avLst/>
            </a:prstGeom>
          </p:spPr>
        </p:pic>
        <p:pic>
          <p:nvPicPr>
            <p:cNvPr id="7" name="Picture 6">
              <a:extLst>
                <a:ext uri="{FF2B5EF4-FFF2-40B4-BE49-F238E27FC236}">
                  <a16:creationId xmlns:a16="http://schemas.microsoft.com/office/drawing/2014/main" id="{73B493D8-2A76-5E40-95C3-9A69C62E34E2}"/>
                </a:ext>
              </a:extLst>
            </p:cNvPr>
            <p:cNvPicPr>
              <a:picLocks noChangeAspect="1"/>
            </p:cNvPicPr>
            <p:nvPr/>
          </p:nvPicPr>
          <p:blipFill>
            <a:blip r:embed="rId3">
              <a:duotone>
                <a:schemeClr val="bg2">
                  <a:shade val="45000"/>
                  <a:satMod val="135000"/>
                </a:schemeClr>
                <a:prstClr val="white"/>
              </a:duotone>
            </a:blip>
            <a:stretch>
              <a:fillRect/>
            </a:stretch>
          </p:blipFill>
          <p:spPr>
            <a:xfrm rot="21276704">
              <a:off x="5406808" y="268340"/>
              <a:ext cx="2662980" cy="2624938"/>
            </a:xfrm>
            <a:prstGeom prst="rect">
              <a:avLst/>
            </a:prstGeom>
          </p:spPr>
        </p:pic>
        <p:sp>
          <p:nvSpPr>
            <p:cNvPr id="10" name="TextBox 9">
              <a:extLst>
                <a:ext uri="{FF2B5EF4-FFF2-40B4-BE49-F238E27FC236}">
                  <a16:creationId xmlns:a16="http://schemas.microsoft.com/office/drawing/2014/main" id="{62D3A54C-0FC3-6642-AE2A-5840C458B7F1}"/>
                </a:ext>
              </a:extLst>
            </p:cNvPr>
            <p:cNvSpPr txBox="1"/>
            <p:nvPr/>
          </p:nvSpPr>
          <p:spPr>
            <a:xfrm>
              <a:off x="6053258" y="4363557"/>
              <a:ext cx="1127756" cy="646331"/>
            </a:xfrm>
            <a:prstGeom prst="rect">
              <a:avLst/>
            </a:prstGeom>
            <a:noFill/>
          </p:spPr>
          <p:txBody>
            <a:bodyPr wrap="square" rtlCol="0">
              <a:spAutoFit/>
            </a:bodyPr>
            <a:lstStyle/>
            <a:p>
              <a:pPr algn="ctr"/>
              <a:r>
                <a:rPr lang="en-US" b="1" dirty="0"/>
                <a:t>Strategic Plan</a:t>
              </a:r>
            </a:p>
          </p:txBody>
        </p:sp>
        <p:sp>
          <p:nvSpPr>
            <p:cNvPr id="11" name="TextBox 10">
              <a:extLst>
                <a:ext uri="{FF2B5EF4-FFF2-40B4-BE49-F238E27FC236}">
                  <a16:creationId xmlns:a16="http://schemas.microsoft.com/office/drawing/2014/main" id="{CCEC7F9E-0BB1-1344-8818-81B31CB0FA49}"/>
                </a:ext>
              </a:extLst>
            </p:cNvPr>
            <p:cNvSpPr txBox="1"/>
            <p:nvPr/>
          </p:nvSpPr>
          <p:spPr>
            <a:xfrm>
              <a:off x="6256217" y="1393364"/>
              <a:ext cx="950045" cy="369332"/>
            </a:xfrm>
            <a:prstGeom prst="rect">
              <a:avLst/>
            </a:prstGeom>
            <a:noFill/>
          </p:spPr>
          <p:txBody>
            <a:bodyPr wrap="square" rtlCol="0">
              <a:spAutoFit/>
            </a:bodyPr>
            <a:lstStyle/>
            <a:p>
              <a:pPr algn="ctr"/>
              <a:r>
                <a:rPr lang="en-US" b="1" dirty="0"/>
                <a:t>Budget</a:t>
              </a:r>
            </a:p>
          </p:txBody>
        </p:sp>
        <p:sp>
          <p:nvSpPr>
            <p:cNvPr id="12" name="TextBox 11">
              <a:extLst>
                <a:ext uri="{FF2B5EF4-FFF2-40B4-BE49-F238E27FC236}">
                  <a16:creationId xmlns:a16="http://schemas.microsoft.com/office/drawing/2014/main" id="{D9C66633-B4C9-2F44-8EF8-C1321F59113C}"/>
                </a:ext>
              </a:extLst>
            </p:cNvPr>
            <p:cNvSpPr txBox="1"/>
            <p:nvPr/>
          </p:nvSpPr>
          <p:spPr>
            <a:xfrm>
              <a:off x="3656144" y="2753971"/>
              <a:ext cx="1290045" cy="338554"/>
            </a:xfrm>
            <a:prstGeom prst="rect">
              <a:avLst/>
            </a:prstGeom>
            <a:noFill/>
          </p:spPr>
          <p:txBody>
            <a:bodyPr wrap="square" rtlCol="0">
              <a:spAutoFit/>
            </a:bodyPr>
            <a:lstStyle/>
            <a:p>
              <a:pPr algn="ctr"/>
              <a:r>
                <a:rPr lang="en-US" sz="1600" b="1" dirty="0"/>
                <a:t>Operations</a:t>
              </a:r>
            </a:p>
          </p:txBody>
        </p:sp>
        <p:pic>
          <p:nvPicPr>
            <p:cNvPr id="13" name="Picture 12">
              <a:extLst>
                <a:ext uri="{FF2B5EF4-FFF2-40B4-BE49-F238E27FC236}">
                  <a16:creationId xmlns:a16="http://schemas.microsoft.com/office/drawing/2014/main" id="{0ADD0610-F649-49B1-956E-8EFFDCC9DC18}"/>
                </a:ext>
              </a:extLst>
            </p:cNvPr>
            <p:cNvPicPr>
              <a:picLocks noChangeAspect="1"/>
            </p:cNvPicPr>
            <p:nvPr/>
          </p:nvPicPr>
          <p:blipFill>
            <a:blip r:embed="rId4">
              <a:duotone>
                <a:prstClr val="black"/>
                <a:schemeClr val="accent5">
                  <a:tint val="45000"/>
                  <a:satMod val="400000"/>
                </a:schemeClr>
              </a:duotone>
            </a:blip>
            <a:stretch>
              <a:fillRect/>
            </a:stretch>
          </p:blipFill>
          <p:spPr>
            <a:xfrm>
              <a:off x="4672976" y="2477840"/>
              <a:ext cx="2590509" cy="1731515"/>
            </a:xfrm>
            <a:prstGeom prst="rect">
              <a:avLst/>
            </a:prstGeom>
          </p:spPr>
        </p:pic>
      </p:grpSp>
      <p:sp>
        <p:nvSpPr>
          <p:cNvPr id="3" name="TextBox 2">
            <a:extLst>
              <a:ext uri="{FF2B5EF4-FFF2-40B4-BE49-F238E27FC236}">
                <a16:creationId xmlns:a16="http://schemas.microsoft.com/office/drawing/2014/main" id="{DCDF5D2C-74EC-2E48-A0A9-235400A78FAA}"/>
              </a:ext>
            </a:extLst>
          </p:cNvPr>
          <p:cNvSpPr txBox="1"/>
          <p:nvPr/>
        </p:nvSpPr>
        <p:spPr>
          <a:xfrm>
            <a:off x="709931" y="2129205"/>
            <a:ext cx="6483350" cy="3785652"/>
          </a:xfrm>
          <a:prstGeom prst="rect">
            <a:avLst/>
          </a:prstGeom>
          <a:noFill/>
        </p:spPr>
        <p:txBody>
          <a:bodyPr wrap="square" rtlCol="0">
            <a:spAutoFit/>
          </a:bodyPr>
          <a:lstStyle/>
          <a:p>
            <a:r>
              <a:rPr lang="en-US" sz="2400" dirty="0">
                <a:cs typeface="Arial" panose="020B0604020202020204" pitchFamily="34" charset="0"/>
              </a:rPr>
              <a:t>A Strategic Plan is the District’s road map for action and future student success.</a:t>
            </a:r>
          </a:p>
          <a:p>
            <a:endParaRPr lang="en-US" sz="2400" dirty="0">
              <a:cs typeface="Arial" panose="020B0604020202020204" pitchFamily="34" charset="0"/>
            </a:endParaRPr>
          </a:p>
          <a:p>
            <a:r>
              <a:rPr lang="en-US" sz="2400" dirty="0">
                <a:cs typeface="Arial" panose="020B0604020202020204" pitchFamily="34" charset="0"/>
              </a:rPr>
              <a:t>Provincial and local student achievement evidence inform us when determining the educational priorities.</a:t>
            </a:r>
          </a:p>
          <a:p>
            <a:endParaRPr lang="en-US" sz="2400" dirty="0">
              <a:cs typeface="Arial" panose="020B0604020202020204" pitchFamily="34" charset="0"/>
            </a:endParaRPr>
          </a:p>
          <a:p>
            <a:r>
              <a:rPr lang="en-US" sz="2400" dirty="0">
                <a:cs typeface="Arial" panose="020B0604020202020204" pitchFamily="34" charset="0"/>
              </a:rPr>
              <a:t>A Strategic Plan is a critical part of the integration of district planning, budget priorities and operations.</a:t>
            </a:r>
          </a:p>
        </p:txBody>
      </p:sp>
      <p:pic>
        <p:nvPicPr>
          <p:cNvPr id="6" name="Picture 5">
            <a:extLst>
              <a:ext uri="{FF2B5EF4-FFF2-40B4-BE49-F238E27FC236}">
                <a16:creationId xmlns:a16="http://schemas.microsoft.com/office/drawing/2014/main" id="{3E0A2928-91B7-4A47-ABD7-E1A47A734AFF}"/>
              </a:ext>
            </a:extLst>
          </p:cNvPr>
          <p:cNvPicPr>
            <a:picLocks noChangeAspect="1"/>
          </p:cNvPicPr>
          <p:nvPr/>
        </p:nvPicPr>
        <p:blipFill>
          <a:blip r:embed="rId5"/>
          <a:stretch>
            <a:fillRect/>
          </a:stretch>
        </p:blipFill>
        <p:spPr>
          <a:xfrm>
            <a:off x="1132097" y="394592"/>
            <a:ext cx="2595144" cy="1734613"/>
          </a:xfrm>
          <a:prstGeom prst="rect">
            <a:avLst/>
          </a:prstGeom>
        </p:spPr>
      </p:pic>
      <p:sp>
        <p:nvSpPr>
          <p:cNvPr id="2" name="Slide Number Placeholder 1">
            <a:extLst>
              <a:ext uri="{FF2B5EF4-FFF2-40B4-BE49-F238E27FC236}">
                <a16:creationId xmlns:a16="http://schemas.microsoft.com/office/drawing/2014/main" id="{74BB6FA2-28D2-4A5E-AD23-343B3150D380}"/>
              </a:ext>
            </a:extLst>
          </p:cNvPr>
          <p:cNvSpPr>
            <a:spLocks noGrp="1"/>
          </p:cNvSpPr>
          <p:nvPr>
            <p:ph type="sldNum" sz="quarter" idx="12"/>
          </p:nvPr>
        </p:nvSpPr>
        <p:spPr/>
        <p:txBody>
          <a:bodyPr/>
          <a:lstStyle/>
          <a:p>
            <a:fld id="{70CE4F63-A992-44D1-B651-DB5D99EFEF46}" type="slidenum">
              <a:rPr lang="en-US" smtClean="0"/>
              <a:t>2</a:t>
            </a:fld>
            <a:endParaRPr lang="en-US"/>
          </a:p>
        </p:txBody>
      </p:sp>
    </p:spTree>
    <p:extLst>
      <p:ext uri="{BB962C8B-B14F-4D97-AF65-F5344CB8AC3E}">
        <p14:creationId xmlns:p14="http://schemas.microsoft.com/office/powerpoint/2010/main" val="885367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D7D4CF0-5E0D-41E9-BAE3-243132C82096}"/>
              </a:ext>
            </a:extLst>
          </p:cNvPr>
          <p:cNvPicPr>
            <a:picLocks noChangeAspect="1"/>
          </p:cNvPicPr>
          <p:nvPr/>
        </p:nvPicPr>
        <p:blipFill>
          <a:blip r:embed="rId3">
            <a:duotone>
              <a:schemeClr val="accent5">
                <a:shade val="45000"/>
                <a:satMod val="135000"/>
              </a:schemeClr>
              <a:prstClr val="white"/>
            </a:duotone>
          </a:blip>
          <a:stretch>
            <a:fillRect/>
          </a:stretch>
        </p:blipFill>
        <p:spPr>
          <a:xfrm>
            <a:off x="7011657" y="2158734"/>
            <a:ext cx="5180343" cy="4197616"/>
          </a:xfrm>
          <a:prstGeom prst="rect">
            <a:avLst/>
          </a:prstGeom>
        </p:spPr>
      </p:pic>
      <p:sp>
        <p:nvSpPr>
          <p:cNvPr id="3" name="Content Placeholder 2"/>
          <p:cNvSpPr>
            <a:spLocks noGrp="1"/>
          </p:cNvSpPr>
          <p:nvPr>
            <p:ph idx="1"/>
          </p:nvPr>
        </p:nvSpPr>
        <p:spPr>
          <a:xfrm>
            <a:off x="709612" y="2248250"/>
            <a:ext cx="9509044" cy="4108100"/>
          </a:xfrm>
        </p:spPr>
        <p:txBody>
          <a:bodyPr>
            <a:normAutofit/>
          </a:bodyPr>
          <a:lstStyle/>
          <a:p>
            <a:r>
              <a:rPr lang="en-CA" sz="3000" dirty="0"/>
              <a:t>Successful organizations are laser focused</a:t>
            </a:r>
          </a:p>
          <a:p>
            <a:endParaRPr lang="en-CA" sz="3000" dirty="0"/>
          </a:p>
          <a:p>
            <a:endParaRPr lang="en-CA" sz="3000" dirty="0"/>
          </a:p>
          <a:p>
            <a:r>
              <a:rPr lang="en-CA" sz="3000" dirty="0"/>
              <a:t>Too Many Goals = Lack of Focus</a:t>
            </a:r>
          </a:p>
          <a:p>
            <a:endParaRPr lang="en-CA" sz="3000" dirty="0"/>
          </a:p>
          <a:p>
            <a:endParaRPr lang="en-CA" sz="3000" dirty="0"/>
          </a:p>
          <a:p>
            <a:r>
              <a:rPr lang="en-CA" sz="3000" dirty="0"/>
              <a:t>Strong Strategic Plans are Evidence-based</a:t>
            </a:r>
          </a:p>
          <a:p>
            <a:pPr marL="0" indent="0">
              <a:buNone/>
            </a:pPr>
            <a:endParaRPr lang="en-CA" dirty="0">
              <a:latin typeface="+mj-lt"/>
            </a:endParaRPr>
          </a:p>
        </p:txBody>
      </p:sp>
      <p:sp>
        <p:nvSpPr>
          <p:cNvPr id="10" name="TextBox 9">
            <a:extLst>
              <a:ext uri="{FF2B5EF4-FFF2-40B4-BE49-F238E27FC236}">
                <a16:creationId xmlns:a16="http://schemas.microsoft.com/office/drawing/2014/main" id="{716ED418-62E7-425B-A7DB-2F2C550DBAFB}"/>
              </a:ext>
            </a:extLst>
          </p:cNvPr>
          <p:cNvSpPr txBox="1"/>
          <p:nvPr/>
        </p:nvSpPr>
        <p:spPr>
          <a:xfrm>
            <a:off x="4622334" y="658817"/>
            <a:ext cx="6200244" cy="954107"/>
          </a:xfrm>
          <a:prstGeom prst="rect">
            <a:avLst/>
          </a:prstGeom>
          <a:solidFill>
            <a:schemeClr val="accent1">
              <a:lumMod val="40000"/>
              <a:lumOff val="60000"/>
            </a:schemeClr>
          </a:solidFill>
        </p:spPr>
        <p:txBody>
          <a:bodyPr wrap="square" rtlCol="0">
            <a:spAutoFit/>
          </a:bodyPr>
          <a:lstStyle/>
          <a:p>
            <a:pPr algn="ctr"/>
            <a:r>
              <a:rPr lang="en-US" sz="2800" b="1" dirty="0">
                <a:latin typeface="+mj-lt"/>
              </a:rPr>
              <a:t>Strategic Plan 2022-2027</a:t>
            </a:r>
          </a:p>
          <a:p>
            <a:pPr algn="ctr"/>
            <a:r>
              <a:rPr lang="en-US" sz="2800" b="1" dirty="0">
                <a:latin typeface="+mj-lt"/>
              </a:rPr>
              <a:t>Focus</a:t>
            </a:r>
          </a:p>
        </p:txBody>
      </p:sp>
      <p:pic>
        <p:nvPicPr>
          <p:cNvPr id="6" name="Picture 5">
            <a:extLst>
              <a:ext uri="{FF2B5EF4-FFF2-40B4-BE49-F238E27FC236}">
                <a16:creationId xmlns:a16="http://schemas.microsoft.com/office/drawing/2014/main" id="{AC64EB6D-AAEE-4CD3-BEE4-FF9B8ABF2002}"/>
              </a:ext>
            </a:extLst>
          </p:cNvPr>
          <p:cNvPicPr>
            <a:picLocks noChangeAspect="1"/>
          </p:cNvPicPr>
          <p:nvPr/>
        </p:nvPicPr>
        <p:blipFill>
          <a:blip r:embed="rId4"/>
          <a:stretch>
            <a:fillRect/>
          </a:stretch>
        </p:blipFill>
        <p:spPr>
          <a:xfrm>
            <a:off x="709612" y="401681"/>
            <a:ext cx="2334970" cy="1560711"/>
          </a:xfrm>
          <a:prstGeom prst="rect">
            <a:avLst/>
          </a:prstGeom>
        </p:spPr>
      </p:pic>
      <p:sp>
        <p:nvSpPr>
          <p:cNvPr id="2" name="Slide Number Placeholder 1">
            <a:extLst>
              <a:ext uri="{FF2B5EF4-FFF2-40B4-BE49-F238E27FC236}">
                <a16:creationId xmlns:a16="http://schemas.microsoft.com/office/drawing/2014/main" id="{C1297583-1F26-4FD0-A5D2-A1B11123973F}"/>
              </a:ext>
            </a:extLst>
          </p:cNvPr>
          <p:cNvSpPr>
            <a:spLocks noGrp="1"/>
          </p:cNvSpPr>
          <p:nvPr>
            <p:ph type="sldNum" sz="quarter" idx="12"/>
          </p:nvPr>
        </p:nvSpPr>
        <p:spPr/>
        <p:txBody>
          <a:bodyPr/>
          <a:lstStyle/>
          <a:p>
            <a:fld id="{70CE4F63-A992-44D1-B651-DB5D99EFEF46}" type="slidenum">
              <a:rPr lang="en-US" smtClean="0"/>
              <a:t>3</a:t>
            </a:fld>
            <a:endParaRPr lang="en-US"/>
          </a:p>
        </p:txBody>
      </p:sp>
    </p:spTree>
    <p:extLst>
      <p:ext uri="{BB962C8B-B14F-4D97-AF65-F5344CB8AC3E}">
        <p14:creationId xmlns:p14="http://schemas.microsoft.com/office/powerpoint/2010/main" val="2811774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288BAE-8ABC-4D1B-BAD7-C13277A4BE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386" y="381750"/>
            <a:ext cx="2337758" cy="1560861"/>
          </a:xfrm>
          <a:prstGeom prst="rect">
            <a:avLst/>
          </a:prstGeom>
        </p:spPr>
      </p:pic>
      <p:sp>
        <p:nvSpPr>
          <p:cNvPr id="13" name="TextBox 12">
            <a:extLst>
              <a:ext uri="{FF2B5EF4-FFF2-40B4-BE49-F238E27FC236}">
                <a16:creationId xmlns:a16="http://schemas.microsoft.com/office/drawing/2014/main" id="{ADF9D6F7-FE57-4B9F-8474-7FC7F7FF6505}"/>
              </a:ext>
            </a:extLst>
          </p:cNvPr>
          <p:cNvSpPr txBox="1"/>
          <p:nvPr/>
        </p:nvSpPr>
        <p:spPr>
          <a:xfrm>
            <a:off x="4907559" y="585794"/>
            <a:ext cx="6094934" cy="954107"/>
          </a:xfrm>
          <a:prstGeom prst="rect">
            <a:avLst/>
          </a:prstGeom>
          <a:solidFill>
            <a:schemeClr val="accent1">
              <a:lumMod val="40000"/>
              <a:lumOff val="60000"/>
            </a:schemeClr>
          </a:solidFill>
        </p:spPr>
        <p:txBody>
          <a:bodyPr wrap="square" rtlCol="0">
            <a:spAutoFit/>
          </a:bodyPr>
          <a:lstStyle/>
          <a:p>
            <a:pPr algn="ctr"/>
            <a:r>
              <a:rPr lang="en-US" sz="2800" b="1" dirty="0">
                <a:latin typeface="+mj-lt"/>
              </a:rPr>
              <a:t>Strategic Plan 2022-2027</a:t>
            </a:r>
          </a:p>
          <a:p>
            <a:pPr algn="ctr"/>
            <a:r>
              <a:rPr lang="en-US" sz="2800" b="1" dirty="0">
                <a:latin typeface="+mj-lt"/>
              </a:rPr>
              <a:t>Evidence-based Focus Areas</a:t>
            </a:r>
          </a:p>
        </p:txBody>
      </p:sp>
      <p:pic>
        <p:nvPicPr>
          <p:cNvPr id="5" name="Picture 4">
            <a:extLst>
              <a:ext uri="{FF2B5EF4-FFF2-40B4-BE49-F238E27FC236}">
                <a16:creationId xmlns:a16="http://schemas.microsoft.com/office/drawing/2014/main" id="{6CB4741A-0D51-4D72-8C56-F9079C9FC39C}"/>
              </a:ext>
            </a:extLst>
          </p:cNvPr>
          <p:cNvPicPr>
            <a:picLocks noChangeAspect="1"/>
          </p:cNvPicPr>
          <p:nvPr/>
        </p:nvPicPr>
        <p:blipFill>
          <a:blip r:embed="rId4"/>
          <a:stretch>
            <a:fillRect/>
          </a:stretch>
        </p:blipFill>
        <p:spPr>
          <a:xfrm>
            <a:off x="274897" y="1717576"/>
            <a:ext cx="5297499" cy="4837876"/>
          </a:xfrm>
          <a:prstGeom prst="rect">
            <a:avLst/>
          </a:prstGeom>
        </p:spPr>
      </p:pic>
      <p:sp>
        <p:nvSpPr>
          <p:cNvPr id="2" name="TextBox 1">
            <a:extLst>
              <a:ext uri="{FF2B5EF4-FFF2-40B4-BE49-F238E27FC236}">
                <a16:creationId xmlns:a16="http://schemas.microsoft.com/office/drawing/2014/main" id="{B3F74F34-A44A-43DF-A80C-3BA2425161AC}"/>
              </a:ext>
            </a:extLst>
          </p:cNvPr>
          <p:cNvSpPr txBox="1"/>
          <p:nvPr/>
        </p:nvSpPr>
        <p:spPr>
          <a:xfrm>
            <a:off x="6010767" y="3986257"/>
            <a:ext cx="4991725" cy="923330"/>
          </a:xfrm>
          <a:prstGeom prst="rect">
            <a:avLst/>
          </a:prstGeom>
          <a:noFill/>
          <a:ln>
            <a:solidFill>
              <a:srgbClr val="0070C0"/>
            </a:solidFill>
          </a:ln>
        </p:spPr>
        <p:txBody>
          <a:bodyPr wrap="square" rtlCol="0">
            <a:spAutoFit/>
          </a:bodyPr>
          <a:lstStyle/>
          <a:p>
            <a:r>
              <a:rPr lang="en-US" dirty="0"/>
              <a:t>Saanich Schools</a:t>
            </a:r>
          </a:p>
          <a:p>
            <a:r>
              <a:rPr lang="en-US" dirty="0">
                <a:hlinkClick r:id="rId5"/>
              </a:rPr>
              <a:t>Framework for Enhancing Student Learning (FESL)</a:t>
            </a:r>
            <a:endParaRPr lang="en-US" dirty="0"/>
          </a:p>
          <a:p>
            <a:r>
              <a:rPr lang="en-US" dirty="0"/>
              <a:t>September 2021</a:t>
            </a:r>
          </a:p>
        </p:txBody>
      </p:sp>
      <p:sp>
        <p:nvSpPr>
          <p:cNvPr id="6" name="TextBox 5">
            <a:extLst>
              <a:ext uri="{FF2B5EF4-FFF2-40B4-BE49-F238E27FC236}">
                <a16:creationId xmlns:a16="http://schemas.microsoft.com/office/drawing/2014/main" id="{CA794038-8036-49EF-B5D2-7444EBC05E70}"/>
              </a:ext>
            </a:extLst>
          </p:cNvPr>
          <p:cNvSpPr txBox="1"/>
          <p:nvPr/>
        </p:nvSpPr>
        <p:spPr>
          <a:xfrm>
            <a:off x="6010768" y="2670746"/>
            <a:ext cx="4991725" cy="646331"/>
          </a:xfrm>
          <a:prstGeom prst="rect">
            <a:avLst/>
          </a:prstGeom>
          <a:noFill/>
          <a:ln>
            <a:solidFill>
              <a:srgbClr val="0070C0"/>
            </a:solidFill>
          </a:ln>
        </p:spPr>
        <p:txBody>
          <a:bodyPr wrap="square" rtlCol="0">
            <a:spAutoFit/>
          </a:bodyPr>
          <a:lstStyle/>
          <a:p>
            <a:r>
              <a:rPr lang="en-US" dirty="0"/>
              <a:t>Provincial Reports – Saanich School District </a:t>
            </a:r>
          </a:p>
          <a:p>
            <a:r>
              <a:rPr lang="en-US" dirty="0">
                <a:hlinkClick r:id="rId6"/>
              </a:rPr>
              <a:t>Saanich (63) Reports</a:t>
            </a:r>
            <a:endParaRPr lang="en-US" dirty="0"/>
          </a:p>
        </p:txBody>
      </p:sp>
    </p:spTree>
    <p:extLst>
      <p:ext uri="{BB962C8B-B14F-4D97-AF65-F5344CB8AC3E}">
        <p14:creationId xmlns:p14="http://schemas.microsoft.com/office/powerpoint/2010/main" val="343119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10142E1-0A20-4530-A39B-BCBDF608E22B}"/>
              </a:ext>
            </a:extLst>
          </p:cNvPr>
          <p:cNvPicPr>
            <a:picLocks noChangeAspect="1"/>
          </p:cNvPicPr>
          <p:nvPr/>
        </p:nvPicPr>
        <p:blipFill>
          <a:blip r:embed="rId2">
            <a:lum bright="70000" contrast="-70000"/>
          </a:blip>
          <a:stretch>
            <a:fillRect/>
          </a:stretch>
        </p:blipFill>
        <p:spPr>
          <a:xfrm>
            <a:off x="6096000" y="1341928"/>
            <a:ext cx="6037277" cy="5516072"/>
          </a:xfrm>
          <a:prstGeom prst="rect">
            <a:avLst/>
          </a:prstGeom>
        </p:spPr>
      </p:pic>
      <p:sp>
        <p:nvSpPr>
          <p:cNvPr id="2" name="Title 1">
            <a:extLst>
              <a:ext uri="{FF2B5EF4-FFF2-40B4-BE49-F238E27FC236}">
                <a16:creationId xmlns:a16="http://schemas.microsoft.com/office/drawing/2014/main" id="{CA22BCC1-49DD-4F28-AECC-3F20C8BFB996}"/>
              </a:ext>
            </a:extLst>
          </p:cNvPr>
          <p:cNvSpPr>
            <a:spLocks noGrp="1"/>
          </p:cNvSpPr>
          <p:nvPr>
            <p:ph type="ctrTitle"/>
          </p:nvPr>
        </p:nvSpPr>
        <p:spPr>
          <a:xfrm>
            <a:off x="540589" y="443192"/>
            <a:ext cx="5765320" cy="505119"/>
          </a:xfrm>
          <a:solidFill>
            <a:schemeClr val="accent5">
              <a:lumMod val="60000"/>
              <a:lumOff val="40000"/>
            </a:schemeClr>
          </a:solidFill>
        </p:spPr>
        <p:txBody>
          <a:bodyPr>
            <a:normAutofit/>
          </a:bodyPr>
          <a:lstStyle/>
          <a:p>
            <a:pPr algn="l"/>
            <a:r>
              <a:rPr lang="en-US" sz="2800" b="1" dirty="0"/>
              <a:t>Theme: Literacy</a:t>
            </a:r>
          </a:p>
        </p:txBody>
      </p:sp>
      <p:sp>
        <p:nvSpPr>
          <p:cNvPr id="3" name="Subtitle 2">
            <a:extLst>
              <a:ext uri="{FF2B5EF4-FFF2-40B4-BE49-F238E27FC236}">
                <a16:creationId xmlns:a16="http://schemas.microsoft.com/office/drawing/2014/main" id="{B772D2E5-3246-4539-92DD-E1C5AEF7EAD1}"/>
              </a:ext>
            </a:extLst>
          </p:cNvPr>
          <p:cNvSpPr>
            <a:spLocks noGrp="1"/>
          </p:cNvSpPr>
          <p:nvPr>
            <p:ph type="subTitle" idx="1"/>
          </p:nvPr>
        </p:nvSpPr>
        <p:spPr>
          <a:xfrm>
            <a:off x="540589" y="1129872"/>
            <a:ext cx="9182251" cy="5262184"/>
          </a:xfrm>
          <a:noFill/>
        </p:spPr>
        <p:txBody>
          <a:bodyPr>
            <a:normAutofit lnSpcReduction="10000"/>
          </a:bodyPr>
          <a:lstStyle/>
          <a:p>
            <a:pPr algn="l"/>
            <a:r>
              <a:rPr lang="en-US" sz="1800" b="1" dirty="0"/>
              <a:t>Rationale</a:t>
            </a:r>
            <a:r>
              <a:rPr lang="en-US" sz="1800" dirty="0"/>
              <a:t>: </a:t>
            </a:r>
          </a:p>
          <a:p>
            <a:pPr marL="285750" indent="-285750" algn="l">
              <a:buFont typeface="Arial" panose="020B0604020202020204" pitchFamily="34" charset="0"/>
              <a:buChar char="•"/>
            </a:pPr>
            <a:r>
              <a:rPr lang="en-US" sz="1800" b="1" i="1" dirty="0"/>
              <a:t>The correlation between student success and early literacy intervention is clear.  It is essential that literacy instruction is prioritized.</a:t>
            </a:r>
          </a:p>
          <a:p>
            <a:pPr algn="l"/>
            <a:endParaRPr lang="en-US" sz="1800" dirty="0"/>
          </a:p>
          <a:p>
            <a:pPr algn="l"/>
            <a:r>
              <a:rPr lang="en-US" sz="1800" b="1" dirty="0"/>
              <a:t>Evidence Examples:</a:t>
            </a:r>
          </a:p>
          <a:p>
            <a:pPr marL="342900" indent="-342900" algn="l">
              <a:buFont typeface="Arial" panose="020B0604020202020204" pitchFamily="34" charset="0"/>
              <a:buChar char="•"/>
            </a:pPr>
            <a:r>
              <a:rPr lang="en-US" sz="1800" dirty="0"/>
              <a:t>Report card data shows that elementary students are more likely to struggle in literacy versus numeracy</a:t>
            </a:r>
          </a:p>
          <a:p>
            <a:pPr marL="342900" indent="-342900" algn="l">
              <a:buFont typeface="Arial" panose="020B0604020202020204" pitchFamily="34" charset="0"/>
              <a:buChar char="•"/>
            </a:pPr>
            <a:r>
              <a:rPr lang="en-US" sz="1800" dirty="0"/>
              <a:t>There is a lack of equity in the literacy data with some schools having more students who are emerging and needing support than others</a:t>
            </a:r>
          </a:p>
          <a:p>
            <a:pPr marL="342900" indent="-342900" algn="l">
              <a:buFont typeface="Arial" panose="020B0604020202020204" pitchFamily="34" charset="0"/>
              <a:buChar char="•"/>
            </a:pPr>
            <a:r>
              <a:rPr lang="en-US" sz="1800" dirty="0"/>
              <a:t>Elementary teachers have identified literacy as a major focus</a:t>
            </a:r>
          </a:p>
          <a:p>
            <a:pPr algn="l"/>
            <a:endParaRPr lang="en-US" sz="1800" dirty="0"/>
          </a:p>
          <a:p>
            <a:pPr algn="l"/>
            <a:r>
              <a:rPr lang="en-US" sz="1800" b="1" dirty="0"/>
              <a:t>Current Initiative Example:</a:t>
            </a:r>
          </a:p>
          <a:p>
            <a:pPr marL="342900" indent="-342900" algn="l">
              <a:buFont typeface="Arial" panose="020B0604020202020204" pitchFamily="34" charset="0"/>
              <a:buChar char="•"/>
            </a:pPr>
            <a:r>
              <a:rPr lang="en-US" sz="1800" dirty="0"/>
              <a:t>The district is working on a comprehensive K-12 literacy plan with an initial focus on early literacy in elementary grades to guide our direction over the coming years.  This plan will include a focus on supporting consistent literacy practices, improving equity across our district, expanding literacy intervention strategies and supporting smooth transitions between grades and schools.</a:t>
            </a:r>
          </a:p>
          <a:p>
            <a:pPr algn="l"/>
            <a:endParaRPr lang="en-US" sz="1100" dirty="0"/>
          </a:p>
          <a:p>
            <a:pPr algn="l">
              <a:lnSpc>
                <a:spcPct val="100000"/>
              </a:lnSpc>
              <a:spcBef>
                <a:spcPts val="0"/>
              </a:spcBef>
            </a:pPr>
            <a:endParaRPr lang="en-US" dirty="0"/>
          </a:p>
          <a:p>
            <a:pPr algn="l"/>
            <a:endParaRPr lang="en-US" dirty="0">
              <a:solidFill>
                <a:schemeClr val="bg1"/>
              </a:solidFill>
            </a:endParaRPr>
          </a:p>
          <a:p>
            <a:pPr algn="l"/>
            <a:endParaRPr lang="en-US" dirty="0">
              <a:solidFill>
                <a:schemeClr val="bg1"/>
              </a:solidFill>
            </a:endParaRPr>
          </a:p>
        </p:txBody>
      </p:sp>
      <p:pic>
        <p:nvPicPr>
          <p:cNvPr id="5" name="Picture 4">
            <a:extLst>
              <a:ext uri="{FF2B5EF4-FFF2-40B4-BE49-F238E27FC236}">
                <a16:creationId xmlns:a16="http://schemas.microsoft.com/office/drawing/2014/main" id="{A4D88F4D-B24F-4A87-815F-4CBC674696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8402" y="230641"/>
            <a:ext cx="2153009" cy="1435339"/>
          </a:xfrm>
          <a:prstGeom prst="rect">
            <a:avLst/>
          </a:prstGeom>
        </p:spPr>
      </p:pic>
      <p:sp>
        <p:nvSpPr>
          <p:cNvPr id="4" name="Slide Number Placeholder 3">
            <a:extLst>
              <a:ext uri="{FF2B5EF4-FFF2-40B4-BE49-F238E27FC236}">
                <a16:creationId xmlns:a16="http://schemas.microsoft.com/office/drawing/2014/main" id="{393FCF73-7A36-48B0-854A-9AFA95C405CE}"/>
              </a:ext>
            </a:extLst>
          </p:cNvPr>
          <p:cNvSpPr>
            <a:spLocks noGrp="1"/>
          </p:cNvSpPr>
          <p:nvPr>
            <p:ph type="sldNum" sz="quarter" idx="12"/>
          </p:nvPr>
        </p:nvSpPr>
        <p:spPr/>
        <p:txBody>
          <a:bodyPr/>
          <a:lstStyle/>
          <a:p>
            <a:fld id="{70CE4F63-A992-44D1-B651-DB5D99EFEF46}" type="slidenum">
              <a:rPr lang="en-US" smtClean="0"/>
              <a:t>5</a:t>
            </a:fld>
            <a:endParaRPr lang="en-US"/>
          </a:p>
        </p:txBody>
      </p:sp>
    </p:spTree>
    <p:extLst>
      <p:ext uri="{BB962C8B-B14F-4D97-AF65-F5344CB8AC3E}">
        <p14:creationId xmlns:p14="http://schemas.microsoft.com/office/powerpoint/2010/main" val="2011463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A1C586E-5BAE-44C9-995A-F65C7FEDF43E}"/>
              </a:ext>
            </a:extLst>
          </p:cNvPr>
          <p:cNvPicPr>
            <a:picLocks noChangeAspect="1"/>
          </p:cNvPicPr>
          <p:nvPr/>
        </p:nvPicPr>
        <p:blipFill>
          <a:blip r:embed="rId2">
            <a:lum bright="70000" contrast="-70000"/>
          </a:blip>
          <a:stretch>
            <a:fillRect/>
          </a:stretch>
        </p:blipFill>
        <p:spPr>
          <a:xfrm>
            <a:off x="6026520" y="1224792"/>
            <a:ext cx="6165480" cy="5633207"/>
          </a:xfrm>
          <a:prstGeom prst="rect">
            <a:avLst/>
          </a:prstGeom>
        </p:spPr>
      </p:pic>
      <p:sp>
        <p:nvSpPr>
          <p:cNvPr id="2" name="Title 1">
            <a:extLst>
              <a:ext uri="{FF2B5EF4-FFF2-40B4-BE49-F238E27FC236}">
                <a16:creationId xmlns:a16="http://schemas.microsoft.com/office/drawing/2014/main" id="{CA22BCC1-49DD-4F28-AECC-3F20C8BFB996}"/>
              </a:ext>
            </a:extLst>
          </p:cNvPr>
          <p:cNvSpPr>
            <a:spLocks noGrp="1"/>
          </p:cNvSpPr>
          <p:nvPr>
            <p:ph type="ctrTitle"/>
          </p:nvPr>
        </p:nvSpPr>
        <p:spPr>
          <a:xfrm>
            <a:off x="550652" y="450128"/>
            <a:ext cx="7239000" cy="505119"/>
          </a:xfrm>
          <a:solidFill>
            <a:schemeClr val="accent5">
              <a:lumMod val="60000"/>
              <a:lumOff val="40000"/>
            </a:schemeClr>
          </a:solidFill>
        </p:spPr>
        <p:txBody>
          <a:bodyPr>
            <a:normAutofit/>
          </a:bodyPr>
          <a:lstStyle/>
          <a:p>
            <a:pPr algn="l"/>
            <a:r>
              <a:rPr lang="en-US" sz="2800" b="1" dirty="0"/>
              <a:t>Theme: Indigenous Learner Success</a:t>
            </a:r>
          </a:p>
        </p:txBody>
      </p:sp>
      <p:sp>
        <p:nvSpPr>
          <p:cNvPr id="3" name="Subtitle 2">
            <a:extLst>
              <a:ext uri="{FF2B5EF4-FFF2-40B4-BE49-F238E27FC236}">
                <a16:creationId xmlns:a16="http://schemas.microsoft.com/office/drawing/2014/main" id="{B772D2E5-3246-4539-92DD-E1C5AEF7EAD1}"/>
              </a:ext>
            </a:extLst>
          </p:cNvPr>
          <p:cNvSpPr>
            <a:spLocks noGrp="1"/>
          </p:cNvSpPr>
          <p:nvPr>
            <p:ph type="subTitle" idx="1"/>
          </p:nvPr>
        </p:nvSpPr>
        <p:spPr>
          <a:xfrm>
            <a:off x="471576" y="955247"/>
            <a:ext cx="10023051" cy="5585253"/>
          </a:xfrm>
          <a:noFill/>
        </p:spPr>
        <p:txBody>
          <a:bodyPr>
            <a:normAutofit lnSpcReduction="10000"/>
          </a:bodyPr>
          <a:lstStyle/>
          <a:p>
            <a:pPr algn="l"/>
            <a:endParaRPr lang="en-US" sz="1050" dirty="0"/>
          </a:p>
          <a:p>
            <a:pPr algn="l"/>
            <a:r>
              <a:rPr lang="en-US" sz="1800" b="1" dirty="0"/>
              <a:t>Rationale:</a:t>
            </a:r>
            <a:r>
              <a:rPr lang="en-US" sz="1800" dirty="0"/>
              <a:t> </a:t>
            </a:r>
          </a:p>
          <a:p>
            <a:pPr marL="342900" indent="-342900" algn="l">
              <a:buFont typeface="Arial" panose="020B0604020202020204" pitchFamily="34" charset="0"/>
              <a:buChar char="•"/>
            </a:pPr>
            <a:r>
              <a:rPr lang="en-US" sz="1800" b="1" i="1" dirty="0"/>
              <a:t>The Truth and Reconciliation Commission has called for us to recognize our moral imperative to have an educational system where we address achievement gaps for Indigenous students – to engage in educational practices where we protect the right to Indigenous languages, where students do not encounter barriers or systemic racism, and graduate with dignity, purpose and options.</a:t>
            </a:r>
          </a:p>
          <a:p>
            <a:pPr algn="l"/>
            <a:endParaRPr lang="en-US" sz="1800" dirty="0"/>
          </a:p>
          <a:p>
            <a:pPr algn="l"/>
            <a:r>
              <a:rPr lang="en-US" sz="1800" b="1" dirty="0"/>
              <a:t>Evidence Examples:</a:t>
            </a:r>
          </a:p>
          <a:p>
            <a:pPr marL="342900" indent="-342900" algn="l">
              <a:buFont typeface="Arial" panose="020B0604020202020204" pitchFamily="34" charset="0"/>
              <a:buChar char="•"/>
            </a:pPr>
            <a:r>
              <a:rPr lang="en-US" sz="1800" dirty="0"/>
              <a:t>Indigenous students are consistently not at parity with their non-Indigenous peers on academic measures</a:t>
            </a:r>
          </a:p>
          <a:p>
            <a:pPr marL="342900" indent="-342900" algn="l">
              <a:buFont typeface="Arial" panose="020B0604020202020204" pitchFamily="34" charset="0"/>
              <a:buChar char="•"/>
            </a:pPr>
            <a:r>
              <a:rPr lang="en-US" sz="1800" dirty="0"/>
              <a:t>Although graduation rates continue to improve, they are not at parity with non-Indigenous students</a:t>
            </a:r>
          </a:p>
          <a:p>
            <a:pPr marL="342900" indent="-342900" algn="l">
              <a:buFont typeface="Arial" panose="020B0604020202020204" pitchFamily="34" charset="0"/>
              <a:buChar char="•"/>
            </a:pPr>
            <a:r>
              <a:rPr lang="en-US" sz="1800" dirty="0"/>
              <a:t>We continue to receive feedback from Indigenous students and from the local communities that culture and language programs are essential for students</a:t>
            </a:r>
          </a:p>
          <a:p>
            <a:pPr algn="l"/>
            <a:endParaRPr lang="en-US" sz="1800" dirty="0"/>
          </a:p>
          <a:p>
            <a:pPr algn="l"/>
            <a:r>
              <a:rPr lang="en-US" sz="1800" b="1" dirty="0"/>
              <a:t>Current Initiative Example:</a:t>
            </a:r>
          </a:p>
          <a:p>
            <a:pPr marL="342900" indent="-342900" algn="l">
              <a:buFont typeface="Arial" panose="020B0604020202020204" pitchFamily="34" charset="0"/>
              <a:buChar char="•"/>
            </a:pPr>
            <a:r>
              <a:rPr lang="en-US" sz="1800" dirty="0"/>
              <a:t>Based on community and student feedback, the district has placed a major focus on SENĆOŦEN language instruction.  We now offer SENĆOŦEN at all </a:t>
            </a:r>
            <a:r>
              <a:rPr lang="en-US" sz="1900" dirty="0"/>
              <a:t>levels (elementary, middle and secondary) and exposure to all kindergarten students in the district.</a:t>
            </a:r>
          </a:p>
        </p:txBody>
      </p:sp>
      <p:pic>
        <p:nvPicPr>
          <p:cNvPr id="12" name="Picture 11">
            <a:extLst>
              <a:ext uri="{FF2B5EF4-FFF2-40B4-BE49-F238E27FC236}">
                <a16:creationId xmlns:a16="http://schemas.microsoft.com/office/drawing/2014/main" id="{F5BDA241-C9AD-497C-8CFD-5A7AC00ED3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7707" y="149853"/>
            <a:ext cx="2153009" cy="1435339"/>
          </a:xfrm>
          <a:prstGeom prst="rect">
            <a:avLst/>
          </a:prstGeom>
        </p:spPr>
      </p:pic>
      <p:sp>
        <p:nvSpPr>
          <p:cNvPr id="5" name="Slide Number Placeholder 4">
            <a:extLst>
              <a:ext uri="{FF2B5EF4-FFF2-40B4-BE49-F238E27FC236}">
                <a16:creationId xmlns:a16="http://schemas.microsoft.com/office/drawing/2014/main" id="{471AB703-E9B8-4AF1-9438-8767FFBCBE62}"/>
              </a:ext>
            </a:extLst>
          </p:cNvPr>
          <p:cNvSpPr>
            <a:spLocks noGrp="1"/>
          </p:cNvSpPr>
          <p:nvPr>
            <p:ph type="sldNum" sz="quarter" idx="12"/>
          </p:nvPr>
        </p:nvSpPr>
        <p:spPr/>
        <p:txBody>
          <a:bodyPr/>
          <a:lstStyle/>
          <a:p>
            <a:fld id="{70CE4F63-A992-44D1-B651-DB5D99EFEF46}" type="slidenum">
              <a:rPr lang="en-US" smtClean="0"/>
              <a:t>6</a:t>
            </a:fld>
            <a:endParaRPr lang="en-US"/>
          </a:p>
        </p:txBody>
      </p:sp>
    </p:spTree>
    <p:extLst>
      <p:ext uri="{BB962C8B-B14F-4D97-AF65-F5344CB8AC3E}">
        <p14:creationId xmlns:p14="http://schemas.microsoft.com/office/powerpoint/2010/main" val="424602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8EFC2C-0D15-4410-B9B1-F4D1F2F28E7D}"/>
              </a:ext>
            </a:extLst>
          </p:cNvPr>
          <p:cNvPicPr>
            <a:picLocks noChangeAspect="1"/>
          </p:cNvPicPr>
          <p:nvPr/>
        </p:nvPicPr>
        <p:blipFill>
          <a:blip r:embed="rId2">
            <a:lum bright="70000" contrast="-70000"/>
          </a:blip>
          <a:stretch>
            <a:fillRect/>
          </a:stretch>
        </p:blipFill>
        <p:spPr>
          <a:xfrm>
            <a:off x="6096000" y="1288274"/>
            <a:ext cx="6096000" cy="5569726"/>
          </a:xfrm>
          <a:prstGeom prst="rect">
            <a:avLst/>
          </a:prstGeom>
        </p:spPr>
      </p:pic>
      <p:sp>
        <p:nvSpPr>
          <p:cNvPr id="5" name="Content Placeholder 4">
            <a:extLst>
              <a:ext uri="{FF2B5EF4-FFF2-40B4-BE49-F238E27FC236}">
                <a16:creationId xmlns:a16="http://schemas.microsoft.com/office/drawing/2014/main" id="{F0AED0E4-995D-F346-9F37-72B99B0599D0}"/>
              </a:ext>
            </a:extLst>
          </p:cNvPr>
          <p:cNvSpPr>
            <a:spLocks noGrp="1"/>
          </p:cNvSpPr>
          <p:nvPr>
            <p:ph idx="1"/>
          </p:nvPr>
        </p:nvSpPr>
        <p:spPr>
          <a:xfrm>
            <a:off x="550652" y="1204941"/>
            <a:ext cx="10534290" cy="5333971"/>
          </a:xfrm>
        </p:spPr>
        <p:txBody>
          <a:bodyPr>
            <a:noAutofit/>
          </a:bodyPr>
          <a:lstStyle/>
          <a:p>
            <a:pPr marL="0" indent="0">
              <a:buNone/>
            </a:pPr>
            <a:r>
              <a:rPr lang="en-CA" sz="1800" b="1" dirty="0">
                <a:cs typeface="Arial" panose="020B0604020202020204" pitchFamily="34" charset="0"/>
              </a:rPr>
              <a:t>Rationale:</a:t>
            </a:r>
          </a:p>
          <a:p>
            <a:r>
              <a:rPr lang="en-US" sz="1800" b="1" i="1" dirty="0"/>
              <a:t>Schools are the first step in the pathway of care, and they support mental health promotion by building resilience, creating supportive learning environments, and addressing barriers to positive mental health and wellness. </a:t>
            </a:r>
            <a:endParaRPr lang="en-CA" sz="1800" b="1" dirty="0">
              <a:cs typeface="Arial" panose="020B0604020202020204" pitchFamily="34" charset="0"/>
            </a:endParaRPr>
          </a:p>
          <a:p>
            <a:pPr marL="0" indent="0">
              <a:buNone/>
            </a:pPr>
            <a:r>
              <a:rPr lang="en-CA" sz="1800" b="1" dirty="0">
                <a:cs typeface="Arial" panose="020B0604020202020204" pitchFamily="34" charset="0"/>
              </a:rPr>
              <a:t>Evidence Examples</a:t>
            </a:r>
            <a:r>
              <a:rPr lang="en-CA" sz="1800" dirty="0">
                <a:cs typeface="Arial" panose="020B0604020202020204" pitchFamily="34" charset="0"/>
              </a:rPr>
              <a:t>: </a:t>
            </a:r>
          </a:p>
          <a:p>
            <a:r>
              <a:rPr lang="en-CA" sz="1800" dirty="0">
                <a:cs typeface="Arial" panose="020B0604020202020204" pitchFamily="34" charset="0"/>
              </a:rPr>
              <a:t>McCreary Adolescent Health Survey:</a:t>
            </a:r>
          </a:p>
          <a:p>
            <a:pPr lvl="1"/>
            <a:r>
              <a:rPr lang="en-CA" sz="1800" dirty="0">
                <a:cs typeface="Arial" panose="020B0604020202020204" pitchFamily="34" charset="0"/>
              </a:rPr>
              <a:t>1 in 5 students needed mental health services in the past year but had not accessed them</a:t>
            </a:r>
          </a:p>
          <a:p>
            <a:pPr lvl="1"/>
            <a:r>
              <a:rPr lang="en-CA" sz="1800" dirty="0">
                <a:cs typeface="Arial" panose="020B0604020202020204" pitchFamily="34" charset="0"/>
              </a:rPr>
              <a:t>There was a noted increase in self-reported Mental Health conditions, particularly in females</a:t>
            </a:r>
          </a:p>
          <a:p>
            <a:r>
              <a:rPr lang="en-US" sz="1800" dirty="0">
                <a:cs typeface="Arial" panose="020B0604020202020204" pitchFamily="34" charset="0"/>
              </a:rPr>
              <a:t>Student Learning Survey (Gr 7, 10, 12)</a:t>
            </a:r>
          </a:p>
          <a:p>
            <a:pPr lvl="1"/>
            <a:r>
              <a:rPr lang="en-US" sz="1800" dirty="0">
                <a:cs typeface="Arial" panose="020B0604020202020204" pitchFamily="34" charset="0"/>
              </a:rPr>
              <a:t>Less than 50% of students responded positively when asked to describe their mental and physical health</a:t>
            </a:r>
            <a:endParaRPr lang="en-US" sz="1800" b="1" dirty="0">
              <a:cs typeface="Arial" panose="020B0604020202020204" pitchFamily="34" charset="0"/>
            </a:endParaRPr>
          </a:p>
          <a:p>
            <a:pPr marL="0" indent="0">
              <a:buNone/>
            </a:pPr>
            <a:r>
              <a:rPr lang="en-US" sz="1800" b="1" dirty="0">
                <a:cs typeface="Arial" panose="020B0604020202020204" pitchFamily="34" charset="0"/>
              </a:rPr>
              <a:t>Current Initiative Example:</a:t>
            </a:r>
          </a:p>
          <a:p>
            <a:r>
              <a:rPr lang="en-US" sz="1800" dirty="0">
                <a:cs typeface="Arial" panose="020B0604020202020204" pitchFamily="34" charset="0"/>
              </a:rPr>
              <a:t>The district will address mental health literacy through implementing specific curricular resources at the middle and secondary level and maintaining a continued focus on building professional capacity for all staff through in-service and other opportunities. Parent and community engagement will further enhance student learning by reducing stigma and supporting a greater understanding for students’ mental health and wellness.</a:t>
            </a:r>
          </a:p>
        </p:txBody>
      </p:sp>
      <p:sp>
        <p:nvSpPr>
          <p:cNvPr id="7" name="Title 1">
            <a:extLst>
              <a:ext uri="{FF2B5EF4-FFF2-40B4-BE49-F238E27FC236}">
                <a16:creationId xmlns:a16="http://schemas.microsoft.com/office/drawing/2014/main" id="{001E366B-9678-4A00-8287-0F0300151BA0}"/>
              </a:ext>
            </a:extLst>
          </p:cNvPr>
          <p:cNvSpPr txBox="1">
            <a:spLocks/>
          </p:cNvSpPr>
          <p:nvPr/>
        </p:nvSpPr>
        <p:spPr>
          <a:xfrm>
            <a:off x="550652" y="450128"/>
            <a:ext cx="7239000" cy="505119"/>
          </a:xfrm>
          <a:prstGeom prst="rect">
            <a:avLst/>
          </a:prstGeom>
          <a:solidFill>
            <a:schemeClr val="accent5">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t>Theme: Mental Health &amp; Wellness</a:t>
            </a:r>
          </a:p>
        </p:txBody>
      </p:sp>
      <p:pic>
        <p:nvPicPr>
          <p:cNvPr id="11" name="Picture 10">
            <a:extLst>
              <a:ext uri="{FF2B5EF4-FFF2-40B4-BE49-F238E27FC236}">
                <a16:creationId xmlns:a16="http://schemas.microsoft.com/office/drawing/2014/main" id="{348745C4-4B2F-455D-8512-433A1CAFF2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5462" y="164207"/>
            <a:ext cx="2153009" cy="1435339"/>
          </a:xfrm>
          <a:prstGeom prst="rect">
            <a:avLst/>
          </a:prstGeom>
        </p:spPr>
      </p:pic>
      <p:sp>
        <p:nvSpPr>
          <p:cNvPr id="2" name="Slide Number Placeholder 1">
            <a:extLst>
              <a:ext uri="{FF2B5EF4-FFF2-40B4-BE49-F238E27FC236}">
                <a16:creationId xmlns:a16="http://schemas.microsoft.com/office/drawing/2014/main" id="{3C5FB8D0-542C-4A20-B5F3-E6B3B4F108D7}"/>
              </a:ext>
            </a:extLst>
          </p:cNvPr>
          <p:cNvSpPr>
            <a:spLocks noGrp="1"/>
          </p:cNvSpPr>
          <p:nvPr>
            <p:ph type="sldNum" sz="quarter" idx="12"/>
          </p:nvPr>
        </p:nvSpPr>
        <p:spPr/>
        <p:txBody>
          <a:bodyPr/>
          <a:lstStyle/>
          <a:p>
            <a:fld id="{70CE4F63-A992-44D1-B651-DB5D99EFEF46}" type="slidenum">
              <a:rPr lang="en-US" smtClean="0"/>
              <a:t>7</a:t>
            </a:fld>
            <a:endParaRPr lang="en-US"/>
          </a:p>
        </p:txBody>
      </p:sp>
    </p:spTree>
    <p:extLst>
      <p:ext uri="{BB962C8B-B14F-4D97-AF65-F5344CB8AC3E}">
        <p14:creationId xmlns:p14="http://schemas.microsoft.com/office/powerpoint/2010/main" val="118224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612" y="2248250"/>
            <a:ext cx="10112966" cy="4108100"/>
          </a:xfrm>
        </p:spPr>
        <p:txBody>
          <a:bodyPr>
            <a:normAutofit fontScale="92500" lnSpcReduction="10000"/>
          </a:bodyPr>
          <a:lstStyle/>
          <a:p>
            <a:pPr marL="0" indent="0" algn="ctr">
              <a:buNone/>
            </a:pPr>
            <a:r>
              <a:rPr lang="en-CA" dirty="0"/>
              <a:t>The Board is working to build an evidence-based Strategic Plan that will help guide the district to even better student success. </a:t>
            </a:r>
          </a:p>
          <a:p>
            <a:pPr marL="0" indent="0" algn="ctr">
              <a:buNone/>
            </a:pPr>
            <a:r>
              <a:rPr lang="en-CA" dirty="0"/>
              <a:t>We want your feedback on the draft focus areas you’ve just seen.  You can provide your thoughts in a convenient e-survey on some or all of them. </a:t>
            </a:r>
          </a:p>
          <a:p>
            <a:pPr marL="0" indent="0" algn="ctr">
              <a:buNone/>
            </a:pPr>
            <a:r>
              <a:rPr lang="en-CA" dirty="0"/>
              <a:t>There is also a place for you to offer additional thoughts on other areas to potentially explore, as the Board considers the creation of its new Strategic Plan.</a:t>
            </a:r>
          </a:p>
          <a:p>
            <a:pPr marL="0" indent="0" algn="ctr">
              <a:buNone/>
            </a:pPr>
            <a:r>
              <a:rPr lang="en-CA" dirty="0"/>
              <a:t>We thank you for your time and suggestions.</a:t>
            </a:r>
          </a:p>
          <a:p>
            <a:pPr marL="0" indent="0" algn="ctr">
              <a:buNone/>
            </a:pPr>
            <a:endParaRPr lang="en-CA" dirty="0"/>
          </a:p>
          <a:p>
            <a:pPr marL="0" indent="0" algn="ctr">
              <a:buNone/>
            </a:pPr>
            <a:r>
              <a:rPr lang="en-CA" b="1" dirty="0">
                <a:hlinkClick r:id="rId3"/>
              </a:rPr>
              <a:t>STRATEGIC PLAN – CONSULTATION SURVEY</a:t>
            </a:r>
            <a:endParaRPr lang="en-CA" b="1" dirty="0"/>
          </a:p>
        </p:txBody>
      </p:sp>
      <p:sp>
        <p:nvSpPr>
          <p:cNvPr id="10" name="TextBox 9">
            <a:extLst>
              <a:ext uri="{FF2B5EF4-FFF2-40B4-BE49-F238E27FC236}">
                <a16:creationId xmlns:a16="http://schemas.microsoft.com/office/drawing/2014/main" id="{716ED418-62E7-425B-A7DB-2F2C550DBAFB}"/>
              </a:ext>
            </a:extLst>
          </p:cNvPr>
          <p:cNvSpPr txBox="1"/>
          <p:nvPr/>
        </p:nvSpPr>
        <p:spPr>
          <a:xfrm>
            <a:off x="4622334" y="658817"/>
            <a:ext cx="6200244" cy="954107"/>
          </a:xfrm>
          <a:prstGeom prst="rect">
            <a:avLst/>
          </a:prstGeom>
          <a:solidFill>
            <a:schemeClr val="accent1">
              <a:lumMod val="40000"/>
              <a:lumOff val="60000"/>
            </a:schemeClr>
          </a:solidFill>
        </p:spPr>
        <p:txBody>
          <a:bodyPr wrap="square" rtlCol="0">
            <a:spAutoFit/>
          </a:bodyPr>
          <a:lstStyle/>
          <a:p>
            <a:pPr algn="ctr"/>
            <a:r>
              <a:rPr lang="en-US" sz="2800" b="1" dirty="0">
                <a:latin typeface="+mj-lt"/>
              </a:rPr>
              <a:t>Strategic Plan 2022-2027</a:t>
            </a:r>
          </a:p>
          <a:p>
            <a:pPr algn="ctr"/>
            <a:r>
              <a:rPr lang="en-US" sz="2800" b="1" dirty="0">
                <a:latin typeface="+mj-lt"/>
              </a:rPr>
              <a:t>Feedback Survey</a:t>
            </a:r>
          </a:p>
        </p:txBody>
      </p:sp>
      <p:pic>
        <p:nvPicPr>
          <p:cNvPr id="6" name="Picture 5">
            <a:extLst>
              <a:ext uri="{FF2B5EF4-FFF2-40B4-BE49-F238E27FC236}">
                <a16:creationId xmlns:a16="http://schemas.microsoft.com/office/drawing/2014/main" id="{AC64EB6D-AAEE-4CD3-BEE4-FF9B8ABF2002}"/>
              </a:ext>
            </a:extLst>
          </p:cNvPr>
          <p:cNvPicPr>
            <a:picLocks noChangeAspect="1"/>
          </p:cNvPicPr>
          <p:nvPr/>
        </p:nvPicPr>
        <p:blipFill>
          <a:blip r:embed="rId4"/>
          <a:stretch>
            <a:fillRect/>
          </a:stretch>
        </p:blipFill>
        <p:spPr>
          <a:xfrm>
            <a:off x="709612" y="401681"/>
            <a:ext cx="2334970" cy="1560711"/>
          </a:xfrm>
          <a:prstGeom prst="rect">
            <a:avLst/>
          </a:prstGeom>
        </p:spPr>
      </p:pic>
      <p:sp>
        <p:nvSpPr>
          <p:cNvPr id="2" name="Slide Number Placeholder 1">
            <a:extLst>
              <a:ext uri="{FF2B5EF4-FFF2-40B4-BE49-F238E27FC236}">
                <a16:creationId xmlns:a16="http://schemas.microsoft.com/office/drawing/2014/main" id="{C1297583-1F26-4FD0-A5D2-A1B11123973F}"/>
              </a:ext>
            </a:extLst>
          </p:cNvPr>
          <p:cNvSpPr>
            <a:spLocks noGrp="1"/>
          </p:cNvSpPr>
          <p:nvPr>
            <p:ph type="sldNum" sz="quarter" idx="12"/>
          </p:nvPr>
        </p:nvSpPr>
        <p:spPr/>
        <p:txBody>
          <a:bodyPr/>
          <a:lstStyle/>
          <a:p>
            <a:fld id="{70CE4F63-A992-44D1-B651-DB5D99EFEF46}" type="slidenum">
              <a:rPr lang="en-US" smtClean="0"/>
              <a:t>8</a:t>
            </a:fld>
            <a:endParaRPr lang="en-US"/>
          </a:p>
        </p:txBody>
      </p:sp>
    </p:spTree>
    <p:extLst>
      <p:ext uri="{BB962C8B-B14F-4D97-AF65-F5344CB8AC3E}">
        <p14:creationId xmlns:p14="http://schemas.microsoft.com/office/powerpoint/2010/main" val="1229293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5162</TotalTime>
  <Words>1117</Words>
  <Application>Microsoft Office PowerPoint</Application>
  <PresentationFormat>Widescreen</PresentationFormat>
  <Paragraphs>112</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Theme: Literacy</vt:lpstr>
      <vt:lpstr>Theme: Indigenous Learner Success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Transitions; tracking to graduation</dc:title>
  <dc:creator>Paul Mckenzie</dc:creator>
  <cp:lastModifiedBy>Gordon Redlin</cp:lastModifiedBy>
  <cp:revision>113</cp:revision>
  <dcterms:created xsi:type="dcterms:W3CDTF">2021-06-08T00:10:29Z</dcterms:created>
  <dcterms:modified xsi:type="dcterms:W3CDTF">2021-10-12T23:26:43Z</dcterms:modified>
</cp:coreProperties>
</file>